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  <p:sldMasterId id="2147483664" r:id="rId3"/>
  </p:sldMasterIdLst>
  <p:notesMasterIdLst>
    <p:notesMasterId r:id="rId4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</p:sldIdLst>
  <p:sldSz cx="9144000" cy="6858000" type="screen4x3"/>
  <p:notesSz cx="6858000" cy="9144000"/>
  <p:embeddedFontLst>
    <p:embeddedFont>
      <p:font typeface="Arial Narrow" panose="020B0604020202020204" pitchFamily="34" charset="0"/>
      <p:regular r:id="rId48"/>
      <p:bold r:id="rId49"/>
      <p:italic r:id="rId50"/>
      <p:boldItalic r:id="rId51"/>
    </p:embeddedFont>
    <p:embeddedFont>
      <p:font typeface="Tahoma" panose="020B0604030504040204" pitchFamily="34" charset="0"/>
      <p:regular r:id="rId52"/>
      <p:bold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85">
          <p15:clr>
            <a:srgbClr val="A4A3A4"/>
          </p15:clr>
        </p15:guide>
        <p15:guide id="2" orient="horz" pos="758">
          <p15:clr>
            <a:srgbClr val="A4A3A4"/>
          </p15:clr>
        </p15:guide>
        <p15:guide id="3" pos="286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7" roundtripDataSignature="AMtx7miNyeJZkBIbxdbQUNlho0RaeDxH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19"/>
  </p:normalViewPr>
  <p:slideViewPr>
    <p:cSldViewPr snapToGrid="0">
      <p:cViewPr varScale="1">
        <p:scale>
          <a:sx n="144" d="100"/>
          <a:sy n="144" d="100"/>
        </p:scale>
        <p:origin x="1168" y="184"/>
      </p:cViewPr>
      <p:guideLst>
        <p:guide orient="horz" pos="1885"/>
        <p:guide orient="horz" pos="758"/>
        <p:guide pos="28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6.fntdata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tableStyles" Target="tableStyles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1.fntdata"/><Relationship Id="rId8" Type="http://schemas.openxmlformats.org/officeDocument/2006/relationships/slide" Target="slides/slide5.xml"/><Relationship Id="rId51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2.fntdata"/><Relationship Id="rId57" Type="http://customschemas.google.com/relationships/presentationmetadata" Target="meta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5.fntdata"/><Relationship Id="rId6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9" name="Google Shape;22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Google Shape;23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2" name="Google Shape;24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2" name="Google Shape;25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/>
              <a:t>The accuracy of the approximation depends on the number of terms and the size of </a:t>
            </a:r>
            <a:r>
              <a:rPr lang="en-US" sz="1200" i="1"/>
              <a:t>h</a:t>
            </a:r>
            <a:r>
              <a:rPr lang="en-US" sz="1200"/>
              <a:t> / </a:t>
            </a:r>
            <a:r>
              <a:rPr lang="en-US" sz="1200" i="1"/>
              <a:t>k</a:t>
            </a:r>
            <a:r>
              <a:rPr lang="en-US" sz="1200"/>
              <a:t> (smaller – but not too small – is better)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7" name="Google Shape;31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2" name="Google Shape;332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2" name="Google Shape;382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1" name="Google Shape;411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6" name="Google Shape;1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5"/>
          <p:cNvSpPr txBox="1">
            <a:spLocks noGrp="1"/>
          </p:cNvSpPr>
          <p:nvPr>
            <p:ph type="body" idx="1"/>
          </p:nvPr>
        </p:nvSpPr>
        <p:spPr>
          <a:xfrm>
            <a:off x="3201988" y="3360605"/>
            <a:ext cx="5484812" cy="122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>
                <a:solidFill>
                  <a:schemeClr val="dk2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" name="Google Shape;17;p45" descr="umasslogo.gi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6285" y="5658757"/>
            <a:ext cx="4953000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45" descr="smast-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5"/>
          <p:cNvSpPr txBox="1">
            <a:spLocks noGrp="1"/>
          </p:cNvSpPr>
          <p:nvPr>
            <p:ph type="title"/>
          </p:nvPr>
        </p:nvSpPr>
        <p:spPr>
          <a:xfrm>
            <a:off x="3201682" y="1613384"/>
            <a:ext cx="5485118" cy="139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4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5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5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5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5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5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">
  <p:cSld name="Divider">
    <p:bg>
      <p:bgPr>
        <a:solidFill>
          <a:srgbClr val="1E5C9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7"/>
          <p:cNvSpPr/>
          <p:nvPr/>
        </p:nvSpPr>
        <p:spPr>
          <a:xfrm rot="10800000">
            <a:off x="-1" y="-24487"/>
            <a:ext cx="9138586" cy="2515079"/>
          </a:xfrm>
          <a:custGeom>
            <a:avLst/>
            <a:gdLst/>
            <a:ahLst/>
            <a:cxnLst/>
            <a:rect l="l" t="t" r="r" b="b"/>
            <a:pathLst>
              <a:path w="9138586" h="2515079" extrusionOk="0">
                <a:moveTo>
                  <a:pt x="0" y="2382751"/>
                </a:moveTo>
                <a:cubicBezTo>
                  <a:pt x="20661" y="2379422"/>
                  <a:pt x="7306149" y="2502055"/>
                  <a:pt x="9132507" y="0"/>
                </a:cubicBezTo>
                <a:cubicBezTo>
                  <a:pt x="9129925" y="819774"/>
                  <a:pt x="9140768" y="1695305"/>
                  <a:pt x="9138186" y="2515079"/>
                </a:cubicBezTo>
                <a:lnTo>
                  <a:pt x="4170" y="2507173"/>
                </a:lnTo>
                <a:cubicBezTo>
                  <a:pt x="4169" y="2465011"/>
                  <a:pt x="1" y="2424913"/>
                  <a:pt x="0" y="238275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85" name="Google Shape;85;p57"/>
          <p:cNvSpPr txBox="1">
            <a:spLocks noGrp="1"/>
          </p:cNvSpPr>
          <p:nvPr>
            <p:ph type="title"/>
          </p:nvPr>
        </p:nvSpPr>
        <p:spPr>
          <a:xfrm>
            <a:off x="457199" y="457169"/>
            <a:ext cx="8229600" cy="77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 Narrow"/>
              <a:buNone/>
              <a:defRPr sz="4000" b="1" cap="none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57"/>
          <p:cNvSpPr txBox="1">
            <a:spLocks noGrp="1"/>
          </p:cNvSpPr>
          <p:nvPr>
            <p:ph type="body" idx="1"/>
          </p:nvPr>
        </p:nvSpPr>
        <p:spPr>
          <a:xfrm>
            <a:off x="457200" y="1415622"/>
            <a:ext cx="8229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57"/>
          <p:cNvSpPr txBox="1">
            <a:spLocks noGrp="1"/>
          </p:cNvSpPr>
          <p:nvPr>
            <p:ph type="sldNum" idx="12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U.S. Department of Commerce | National Oceanic and Atmospheric Administration | NOAA Fisheries | Page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Divider">
  <p:cSld name="Photo Divider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8"/>
          <p:cNvSpPr/>
          <p:nvPr/>
        </p:nvSpPr>
        <p:spPr>
          <a:xfrm rot="10800000">
            <a:off x="-19068" y="-30696"/>
            <a:ext cx="9170673" cy="2457785"/>
          </a:xfrm>
          <a:custGeom>
            <a:avLst/>
            <a:gdLst/>
            <a:ahLst/>
            <a:cxnLst/>
            <a:rect l="l" t="t" r="r" b="b"/>
            <a:pathLst>
              <a:path w="9170673" h="2457785" extrusionOk="0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lt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0" name="Google Shape;90;p58"/>
          <p:cNvSpPr txBox="1">
            <a:spLocks noGrp="1"/>
          </p:cNvSpPr>
          <p:nvPr>
            <p:ph type="title"/>
          </p:nvPr>
        </p:nvSpPr>
        <p:spPr>
          <a:xfrm>
            <a:off x="457199" y="457200"/>
            <a:ext cx="8229600" cy="7722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 Narrow"/>
              <a:buNone/>
              <a:defRPr sz="4000" b="1" cap="none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58"/>
          <p:cNvSpPr txBox="1">
            <a:spLocks noGrp="1"/>
          </p:cNvSpPr>
          <p:nvPr>
            <p:ph type="body" idx="1"/>
          </p:nvPr>
        </p:nvSpPr>
        <p:spPr>
          <a:xfrm>
            <a:off x="457200" y="1415653"/>
            <a:ext cx="8229600" cy="15001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58"/>
          <p:cNvSpPr txBox="1">
            <a:spLocks noGrp="1"/>
          </p:cNvSpPr>
          <p:nvPr>
            <p:ph type="sldNum" idx="12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U.S. Department of Commerce | National Oceanic and Atmospheric Administration | NOAA Fisheries | Page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95" name="Google Shape;95;p5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96" name="Google Shape;96;p59"/>
          <p:cNvSpPr txBox="1">
            <a:spLocks noGrp="1"/>
          </p:cNvSpPr>
          <p:nvPr>
            <p:ph type="sldNum" idx="12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No photo">
  <p:cSld name="Title - No photo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1"/>
          <p:cNvSpPr txBox="1">
            <a:spLocks noGrp="1"/>
          </p:cNvSpPr>
          <p:nvPr>
            <p:ph type="title"/>
          </p:nvPr>
        </p:nvSpPr>
        <p:spPr>
          <a:xfrm>
            <a:off x="3201682" y="1141666"/>
            <a:ext cx="5485118" cy="139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61"/>
          <p:cNvSpPr txBox="1">
            <a:spLocks noGrp="1"/>
          </p:cNvSpPr>
          <p:nvPr>
            <p:ph type="body" idx="1"/>
          </p:nvPr>
        </p:nvSpPr>
        <p:spPr>
          <a:xfrm>
            <a:off x="3201988" y="2707457"/>
            <a:ext cx="5484812" cy="122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61"/>
          <p:cNvSpPr txBox="1">
            <a:spLocks noGrp="1"/>
          </p:cNvSpPr>
          <p:nvPr>
            <p:ph type="body" idx="2"/>
          </p:nvPr>
        </p:nvSpPr>
        <p:spPr>
          <a:xfrm>
            <a:off x="3201988" y="4282303"/>
            <a:ext cx="5484812" cy="57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Boats">
  <p:cSld name="Title - Boa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2"/>
          <p:cNvSpPr txBox="1">
            <a:spLocks noGrp="1"/>
          </p:cNvSpPr>
          <p:nvPr>
            <p:ph type="title"/>
          </p:nvPr>
        </p:nvSpPr>
        <p:spPr>
          <a:xfrm>
            <a:off x="3201682" y="1141666"/>
            <a:ext cx="5485118" cy="139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62"/>
          <p:cNvSpPr txBox="1">
            <a:spLocks noGrp="1"/>
          </p:cNvSpPr>
          <p:nvPr>
            <p:ph type="body" idx="1"/>
          </p:nvPr>
        </p:nvSpPr>
        <p:spPr>
          <a:xfrm>
            <a:off x="3201988" y="2707457"/>
            <a:ext cx="5484812" cy="122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62"/>
          <p:cNvSpPr txBox="1">
            <a:spLocks noGrp="1"/>
          </p:cNvSpPr>
          <p:nvPr>
            <p:ph type="body" idx="2"/>
          </p:nvPr>
        </p:nvSpPr>
        <p:spPr>
          <a:xfrm>
            <a:off x="463550" y="3118590"/>
            <a:ext cx="1293813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62"/>
          <p:cNvSpPr txBox="1">
            <a:spLocks noGrp="1"/>
          </p:cNvSpPr>
          <p:nvPr>
            <p:ph type="body" idx="3"/>
          </p:nvPr>
        </p:nvSpPr>
        <p:spPr>
          <a:xfrm>
            <a:off x="3201988" y="4282303"/>
            <a:ext cx="5484812" cy="57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urtle">
  <p:cSld name="Title - Tur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3"/>
          <p:cNvSpPr txBox="1">
            <a:spLocks noGrp="1"/>
          </p:cNvSpPr>
          <p:nvPr>
            <p:ph type="title"/>
          </p:nvPr>
        </p:nvSpPr>
        <p:spPr>
          <a:xfrm>
            <a:off x="3201682" y="1141666"/>
            <a:ext cx="5485118" cy="139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63"/>
          <p:cNvSpPr txBox="1">
            <a:spLocks noGrp="1"/>
          </p:cNvSpPr>
          <p:nvPr>
            <p:ph type="body" idx="1"/>
          </p:nvPr>
        </p:nvSpPr>
        <p:spPr>
          <a:xfrm>
            <a:off x="3201988" y="2707457"/>
            <a:ext cx="5484812" cy="122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63"/>
          <p:cNvSpPr txBox="1">
            <a:spLocks noGrp="1"/>
          </p:cNvSpPr>
          <p:nvPr>
            <p:ph type="body" idx="2"/>
          </p:nvPr>
        </p:nvSpPr>
        <p:spPr>
          <a:xfrm>
            <a:off x="463550" y="3118590"/>
            <a:ext cx="1293813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63"/>
          <p:cNvSpPr txBox="1">
            <a:spLocks noGrp="1"/>
          </p:cNvSpPr>
          <p:nvPr>
            <p:ph type="body" idx="3"/>
          </p:nvPr>
        </p:nvSpPr>
        <p:spPr>
          <a:xfrm>
            <a:off x="3201988" y="4282303"/>
            <a:ext cx="5484812" cy="57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Seafood">
  <p:cSld name="Title - Seafoo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4"/>
          <p:cNvSpPr txBox="1">
            <a:spLocks noGrp="1"/>
          </p:cNvSpPr>
          <p:nvPr>
            <p:ph type="title"/>
          </p:nvPr>
        </p:nvSpPr>
        <p:spPr>
          <a:xfrm>
            <a:off x="3201682" y="1141666"/>
            <a:ext cx="5485118" cy="139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64"/>
          <p:cNvSpPr txBox="1">
            <a:spLocks noGrp="1"/>
          </p:cNvSpPr>
          <p:nvPr>
            <p:ph type="body" idx="1"/>
          </p:nvPr>
        </p:nvSpPr>
        <p:spPr>
          <a:xfrm>
            <a:off x="3201988" y="2707457"/>
            <a:ext cx="5484812" cy="122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64"/>
          <p:cNvSpPr txBox="1">
            <a:spLocks noGrp="1"/>
          </p:cNvSpPr>
          <p:nvPr>
            <p:ph type="body" idx="2"/>
          </p:nvPr>
        </p:nvSpPr>
        <p:spPr>
          <a:xfrm>
            <a:off x="463550" y="3118590"/>
            <a:ext cx="1293813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64"/>
          <p:cNvSpPr txBox="1">
            <a:spLocks noGrp="1"/>
          </p:cNvSpPr>
          <p:nvPr>
            <p:ph type="body" idx="3"/>
          </p:nvPr>
        </p:nvSpPr>
        <p:spPr>
          <a:xfrm>
            <a:off x="3201988" y="4282303"/>
            <a:ext cx="5484812" cy="57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Fish">
  <p:cSld name="Title - Fish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5"/>
          <p:cNvSpPr txBox="1">
            <a:spLocks noGrp="1"/>
          </p:cNvSpPr>
          <p:nvPr>
            <p:ph type="title"/>
          </p:nvPr>
        </p:nvSpPr>
        <p:spPr>
          <a:xfrm>
            <a:off x="3201682" y="1141666"/>
            <a:ext cx="5485118" cy="139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65"/>
          <p:cNvSpPr txBox="1">
            <a:spLocks noGrp="1"/>
          </p:cNvSpPr>
          <p:nvPr>
            <p:ph type="body" idx="1"/>
          </p:nvPr>
        </p:nvSpPr>
        <p:spPr>
          <a:xfrm>
            <a:off x="3201988" y="2707457"/>
            <a:ext cx="5484812" cy="122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65"/>
          <p:cNvSpPr txBox="1">
            <a:spLocks noGrp="1"/>
          </p:cNvSpPr>
          <p:nvPr>
            <p:ph type="body" idx="2"/>
          </p:nvPr>
        </p:nvSpPr>
        <p:spPr>
          <a:xfrm>
            <a:off x="463550" y="3118590"/>
            <a:ext cx="1293813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65"/>
          <p:cNvSpPr txBox="1">
            <a:spLocks noGrp="1"/>
          </p:cNvSpPr>
          <p:nvPr>
            <p:ph type="body" idx="3"/>
          </p:nvPr>
        </p:nvSpPr>
        <p:spPr>
          <a:xfrm>
            <a:off x="3201988" y="4282303"/>
            <a:ext cx="5484812" cy="57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6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  <a:defRPr sz="3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6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  <a:defRPr>
                <a:solidFill>
                  <a:schemeClr val="dk2"/>
                </a:solidFill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–"/>
              <a:defRPr>
                <a:solidFill>
                  <a:schemeClr val="dk2"/>
                </a:solidFill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>
                <a:solidFill>
                  <a:schemeClr val="dk2"/>
                </a:solidFill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  <a:defRPr>
                <a:solidFill>
                  <a:schemeClr val="dk2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Char char="»"/>
              <a:defRPr>
                <a:solidFill>
                  <a:schemeClr val="dk2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Dark">
  <p:cSld name="Title - Dar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6"/>
          <p:cNvSpPr txBox="1">
            <a:spLocks noGrp="1"/>
          </p:cNvSpPr>
          <p:nvPr>
            <p:ph type="title"/>
          </p:nvPr>
        </p:nvSpPr>
        <p:spPr>
          <a:xfrm>
            <a:off x="3201682" y="1141666"/>
            <a:ext cx="5485118" cy="139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 Narrow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66"/>
          <p:cNvSpPr txBox="1">
            <a:spLocks noGrp="1"/>
          </p:cNvSpPr>
          <p:nvPr>
            <p:ph type="body" idx="1"/>
          </p:nvPr>
        </p:nvSpPr>
        <p:spPr>
          <a:xfrm>
            <a:off x="3201988" y="2707457"/>
            <a:ext cx="5484812" cy="122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66"/>
          <p:cNvSpPr txBox="1">
            <a:spLocks noGrp="1"/>
          </p:cNvSpPr>
          <p:nvPr>
            <p:ph type="body" idx="2"/>
          </p:nvPr>
        </p:nvSpPr>
        <p:spPr>
          <a:xfrm>
            <a:off x="463550" y="3118590"/>
            <a:ext cx="1293813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66"/>
          <p:cNvSpPr txBox="1">
            <a:spLocks noGrp="1"/>
          </p:cNvSpPr>
          <p:nvPr>
            <p:ph type="body" idx="3"/>
          </p:nvPr>
        </p:nvSpPr>
        <p:spPr>
          <a:xfrm>
            <a:off x="3201988" y="4282303"/>
            <a:ext cx="5484812" cy="57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66"/>
          <p:cNvSpPr/>
          <p:nvPr/>
        </p:nvSpPr>
        <p:spPr>
          <a:xfrm>
            <a:off x="-9190" y="4417160"/>
            <a:ext cx="9170673" cy="2457785"/>
          </a:xfrm>
          <a:custGeom>
            <a:avLst/>
            <a:gdLst/>
            <a:ahLst/>
            <a:cxnLst/>
            <a:rect l="l" t="t" r="r" b="b"/>
            <a:pathLst>
              <a:path w="9170673" h="2457785" extrusionOk="0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8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8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49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8" name="Google Shape;38;p4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0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5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5" name="Google Shape;45;p50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5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5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5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5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5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6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76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 Narrow"/>
              <a:buNone/>
              <a:defRPr sz="3600" b="1" i="0" u="none" strike="noStrike" cap="non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56"/>
          <p:cNvSpPr txBox="1">
            <a:spLocks noGrp="1"/>
          </p:cNvSpPr>
          <p:nvPr>
            <p:ph type="body" idx="1"/>
          </p:nvPr>
        </p:nvSpPr>
        <p:spPr>
          <a:xfrm>
            <a:off x="457200" y="1207293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r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4318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40640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40640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40640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0"/>
          <p:cNvSpPr txBox="1">
            <a:spLocks noGrp="1"/>
          </p:cNvSpPr>
          <p:nvPr>
            <p:ph type="title"/>
          </p:nvPr>
        </p:nvSpPr>
        <p:spPr>
          <a:xfrm>
            <a:off x="3201682" y="1141666"/>
            <a:ext cx="5485118" cy="139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 Narrow"/>
              <a:buNone/>
              <a:defRPr sz="4400" b="1" i="0" u="none" strike="noStrike" cap="none">
                <a:solidFill>
                  <a:schemeClr val="accen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60"/>
          <p:cNvSpPr txBox="1">
            <a:spLocks noGrp="1"/>
          </p:cNvSpPr>
          <p:nvPr>
            <p:ph type="body" idx="1"/>
          </p:nvPr>
        </p:nvSpPr>
        <p:spPr>
          <a:xfrm>
            <a:off x="3201682" y="2631403"/>
            <a:ext cx="5485117" cy="127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r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4318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40640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40640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40640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numerical.recipe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hyperlink" Target="http://tonic.physics.sunysb.edu/docs/num_meth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"/>
          <p:cNvSpPr txBox="1">
            <a:spLocks noGrp="1"/>
          </p:cNvSpPr>
          <p:nvPr>
            <p:ph type="body" idx="1"/>
          </p:nvPr>
        </p:nvSpPr>
        <p:spPr>
          <a:xfrm>
            <a:off x="2038350" y="3487606"/>
            <a:ext cx="6648450" cy="2517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 sz="2800" b="1"/>
              <a:t>Lecture 1C</a:t>
            </a:r>
            <a:endParaRPr/>
          </a:p>
          <a:p>
            <a:pPr marL="0" lvl="0" indent="0" algn="r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 sz="2800" b="1"/>
              <a:t>Numerical Methods 1:</a:t>
            </a:r>
            <a:br>
              <a:rPr lang="en-US" sz="2800" b="1"/>
            </a:br>
            <a:r>
              <a:rPr lang="en-US" sz="2800" b="1"/>
              <a:t>Differentiation, Root-finding, Optimization</a:t>
            </a:r>
            <a:endParaRPr/>
          </a:p>
          <a:p>
            <a:pPr marL="0" lvl="0" indent="0" algn="r" rtl="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</a:pPr>
            <a:endParaRPr sz="2500"/>
          </a:p>
          <a:p>
            <a:pPr marL="0" lvl="0" indent="0" algn="r" rtl="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</a:pPr>
            <a:r>
              <a:rPr lang="en-US" sz="2500"/>
              <a:t>(Acknowledgements: André Punt)</a:t>
            </a:r>
            <a:endParaRPr/>
          </a:p>
        </p:txBody>
      </p:sp>
      <p:sp>
        <p:nvSpPr>
          <p:cNvPr id="136" name="Google Shape;136;p1"/>
          <p:cNvSpPr txBox="1">
            <a:spLocks noGrp="1"/>
          </p:cNvSpPr>
          <p:nvPr>
            <p:ph type="title"/>
          </p:nvPr>
        </p:nvSpPr>
        <p:spPr>
          <a:xfrm>
            <a:off x="3201988" y="1431963"/>
            <a:ext cx="5485118" cy="139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</a:pPr>
            <a:r>
              <a:rPr lang="en-US" sz="3200"/>
              <a:t>MAR 580: Advanced Population Modeling for Management of Living Marine Resources</a:t>
            </a:r>
            <a:endParaRPr/>
          </a:p>
        </p:txBody>
      </p:sp>
      <p:sp>
        <p:nvSpPr>
          <p:cNvPr id="137" name="Google Shape;137;p1"/>
          <p:cNvSpPr txBox="1"/>
          <p:nvPr/>
        </p:nvSpPr>
        <p:spPr>
          <a:xfrm>
            <a:off x="5349769" y="6295575"/>
            <a:ext cx="36273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04 September 2025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0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Taylor series expansion</a:t>
            </a:r>
            <a:endParaRPr/>
          </a:p>
        </p:txBody>
      </p:sp>
      <p:sp>
        <p:nvSpPr>
          <p:cNvPr id="213" name="Google Shape;213;p10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</p:txBody>
      </p:sp>
      <p:pic>
        <p:nvPicPr>
          <p:cNvPr id="214" name="Google Shape;21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8463" y="1058637"/>
            <a:ext cx="5105400" cy="55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Differentiation</a:t>
            </a:r>
            <a:endParaRPr/>
          </a:p>
        </p:txBody>
      </p:sp>
      <p:sp>
        <p:nvSpPr>
          <p:cNvPr id="220" name="Google Shape;220;p11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r>
              <a:rPr lang="en-US"/>
              <a:t>Kinds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Symbolic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–"/>
            </a:pPr>
            <a:r>
              <a:rPr lang="en-US"/>
              <a:t>formula, like sqrt(x+3x^2)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Algorithmic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–"/>
            </a:pPr>
            <a:r>
              <a:rPr lang="en-US"/>
              <a:t>value, like 12.41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–"/>
            </a:pPr>
            <a:r>
              <a:rPr lang="en-US"/>
              <a:t>exact answer from formula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Numeric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–"/>
            </a:pPr>
            <a:r>
              <a:rPr lang="en-US"/>
              <a:t>value, like 12.37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–"/>
            </a:pPr>
            <a:r>
              <a:rPr lang="en-US"/>
              <a:t>approximate answer from numerical methods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2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Symbolic vs Numerical Differentiation</a:t>
            </a:r>
            <a:endParaRPr/>
          </a:p>
        </p:txBody>
      </p:sp>
      <p:sp>
        <p:nvSpPr>
          <p:cNvPr id="226" name="Google Shape;226;p12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Differentiation is algorithmic  - there is no function that cannot be differentiated (given patience and a large piece of paper).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Many packages (including R) include </a:t>
            </a:r>
            <a:r>
              <a:rPr lang="en-US">
                <a:solidFill>
                  <a:schemeClr val="accent2"/>
                </a:solidFill>
              </a:rPr>
              <a:t>symbolic differentiation</a:t>
            </a:r>
            <a:r>
              <a:rPr lang="en-US"/>
              <a:t> routines. These apply an algorithm to provide code which computes the derivatives analytically.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Numerical differentiation involves applying </a:t>
            </a:r>
            <a:r>
              <a:rPr lang="en-US" i="1">
                <a:solidFill>
                  <a:schemeClr val="accent2"/>
                </a:solidFill>
              </a:rPr>
              <a:t>approximations</a:t>
            </a:r>
            <a:r>
              <a:rPr lang="en-US"/>
              <a:t> to calculate the value of the derivative at a given point.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3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Symbolic differentiation in R</a:t>
            </a:r>
            <a:endParaRPr/>
          </a:p>
        </p:txBody>
      </p:sp>
      <p:sp>
        <p:nvSpPr>
          <p:cNvPr id="232" name="Google Shape;232;p13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e.g. tan(x)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Pass the formula as an expression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–"/>
            </a:pPr>
            <a:r>
              <a:rPr lang="en-US"/>
              <a:t>First derivative, tan'(x)</a:t>
            </a:r>
            <a:endParaRPr/>
          </a:p>
          <a:p>
            <a:pPr marL="114300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None/>
            </a:pPr>
            <a:r>
              <a:rPr lang="en-US"/>
              <a:t>&gt; D(expression(tan(x)), "x")</a:t>
            </a:r>
            <a:endParaRPr/>
          </a:p>
          <a:p>
            <a:pPr marL="114300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</a:pPr>
            <a:r>
              <a:rPr lang="en-US">
                <a:solidFill>
                  <a:schemeClr val="accent1"/>
                </a:solidFill>
              </a:rPr>
              <a:t>1/cos(x)^2</a:t>
            </a:r>
            <a:endParaRPr>
              <a:solidFill>
                <a:srgbClr val="B2B2B2"/>
              </a:solidFill>
            </a:endParaRPr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–"/>
            </a:pPr>
            <a:r>
              <a:rPr lang="en-US"/>
              <a:t>Second derivative, tan''(x)</a:t>
            </a:r>
            <a:endParaRPr/>
          </a:p>
          <a:p>
            <a:pPr marL="114300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None/>
            </a:pPr>
            <a:r>
              <a:rPr lang="en-US"/>
              <a:t>&gt; D(D(expression(tan(x)),"x"), "x")</a:t>
            </a:r>
            <a:endParaRPr/>
          </a:p>
          <a:p>
            <a:pPr marL="114300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</a:pPr>
            <a:r>
              <a:rPr lang="en-US">
                <a:solidFill>
                  <a:schemeClr val="accent1"/>
                </a:solidFill>
              </a:rPr>
              <a:t>2 * (sin(x) * cos(x))/(cos(x)^2)^2</a:t>
            </a:r>
            <a:endParaRPr/>
          </a:p>
        </p:txBody>
      </p:sp>
      <p:pic>
        <p:nvPicPr>
          <p:cNvPr id="233" name="Google Shape;233;p13"/>
          <p:cNvPicPr preferRelativeResize="0"/>
          <p:nvPr/>
        </p:nvPicPr>
        <p:blipFill rotWithShape="1">
          <a:blip r:embed="rId3">
            <a:alphaModFix/>
          </a:blip>
          <a:srcRect t="12372" r="4950" b="2252"/>
          <a:stretch/>
        </p:blipFill>
        <p:spPr>
          <a:xfrm>
            <a:off x="6158490" y="183923"/>
            <a:ext cx="2891393" cy="2591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4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Algorithmic differentiation in R</a:t>
            </a:r>
            <a:endParaRPr/>
          </a:p>
        </p:txBody>
      </p:sp>
      <p:sp>
        <p:nvSpPr>
          <p:cNvPr id="239" name="Google Shape;239;p14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/>
              <a:t>Can define our own function, knowing that </a:t>
            </a:r>
            <a:br>
              <a:rPr lang="en-US"/>
            </a:br>
            <a:r>
              <a:rPr lang="en-US"/>
              <a:t>tan'(x) = 1/cos(x)^2</a:t>
            </a:r>
            <a:endParaRPr/>
          </a:p>
          <a:p>
            <a:pPr marL="1143000" lvl="2" indent="-228600" algn="l" rtl="0">
              <a:spcBef>
                <a:spcPts val="408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lang="en-US"/>
              <a:t>&gt; dtanx.dx &lt;- function(x)</a:t>
            </a:r>
            <a:endParaRPr/>
          </a:p>
          <a:p>
            <a:pPr marL="1143000" lvl="2" indent="-228600" algn="l" rtl="0">
              <a:spcBef>
                <a:spcPts val="408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lang="en-US"/>
              <a:t>  {</a:t>
            </a:r>
            <a:endParaRPr/>
          </a:p>
          <a:p>
            <a:pPr marL="1143000" lvl="2" indent="-228600" algn="l" rtl="0">
              <a:spcBef>
                <a:spcPts val="408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lang="en-US"/>
              <a:t>    gradient &lt;- 1/cos(x)^2</a:t>
            </a:r>
            <a:endParaRPr/>
          </a:p>
          <a:p>
            <a:pPr marL="1143000" lvl="2" indent="-228600" algn="l" rtl="0">
              <a:spcBef>
                <a:spcPts val="408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lang="en-US"/>
              <a:t>    return(gradient)</a:t>
            </a:r>
            <a:endParaRPr/>
          </a:p>
          <a:p>
            <a:pPr marL="1143000" lvl="2" indent="-228600" algn="l" rtl="0">
              <a:spcBef>
                <a:spcPts val="408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lang="en-US"/>
              <a:t>  }</a:t>
            </a:r>
            <a:endParaRPr/>
          </a:p>
          <a:p>
            <a:pPr marL="1143000" lvl="2" indent="-228600" algn="l" rtl="0">
              <a:spcBef>
                <a:spcPts val="408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lang="en-US"/>
              <a:t>&gt; cbind(x, dtanx.dx(x))</a:t>
            </a:r>
            <a:endParaRPr/>
          </a:p>
          <a:p>
            <a:pPr marL="342900" lvl="0" indent="-342900" algn="l" rtl="0">
              <a:spcBef>
                <a:spcPts val="544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/>
              <a:t>Another approach is to define the derivative</a:t>
            </a:r>
            <a:endParaRPr/>
          </a:p>
          <a:p>
            <a:pPr marL="1143000" lvl="2" indent="-228600" algn="l" rtl="0">
              <a:spcBef>
                <a:spcPts val="408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lang="en-US"/>
              <a:t>&gt; dtanx.dx &lt;- D(expression(tan(x)), "x")</a:t>
            </a:r>
            <a:endParaRPr/>
          </a:p>
          <a:p>
            <a:pPr marL="742950" lvl="1" indent="-285750" algn="l" rtl="0">
              <a:spcBef>
                <a:spcPts val="476"/>
              </a:spcBef>
              <a:spcAft>
                <a:spcPts val="0"/>
              </a:spcAft>
              <a:buClr>
                <a:schemeClr val="dk2"/>
              </a:buClr>
              <a:buSzPct val="100000"/>
              <a:buChar char="–"/>
            </a:pPr>
            <a:r>
              <a:rPr lang="en-US"/>
              <a:t>and evaluate it</a:t>
            </a:r>
            <a:endParaRPr/>
          </a:p>
          <a:p>
            <a:pPr marL="1143000" lvl="2" indent="-228600" algn="l" rtl="0">
              <a:spcBef>
                <a:spcPts val="408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lang="en-US"/>
              <a:t>&gt; eval(dtanx.dx)</a:t>
            </a:r>
            <a:endParaRPr/>
          </a:p>
          <a:p>
            <a:pPr marL="742950" lvl="1" indent="-285750" algn="l" rtl="0">
              <a:spcBef>
                <a:spcPts val="476"/>
              </a:spcBef>
              <a:spcAft>
                <a:spcPts val="0"/>
              </a:spcAft>
              <a:buClr>
                <a:schemeClr val="dk2"/>
              </a:buClr>
              <a:buSzPct val="100000"/>
              <a:buChar char="–"/>
            </a:pPr>
            <a:r>
              <a:rPr lang="en-US"/>
              <a:t>The deriv function gives more information</a:t>
            </a:r>
            <a:endParaRPr/>
          </a:p>
          <a:p>
            <a:pPr marL="1143000" lvl="2" indent="-228600" algn="l" rtl="0">
              <a:spcBef>
                <a:spcPts val="408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lang="en-US"/>
              <a:t>&gt; dtanx.dx &lt;- deriv(expression(tan(x)),"x")</a:t>
            </a:r>
            <a:endParaRPr/>
          </a:p>
          <a:p>
            <a:pPr marL="1143000" lvl="2" indent="-228600" algn="l" rtl="0">
              <a:spcBef>
                <a:spcPts val="408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lang="en-US"/>
              <a:t>&gt; eval(dtanx.dx)</a:t>
            </a:r>
            <a:endParaRPr/>
          </a:p>
          <a:p>
            <a:pPr marL="1143000" lvl="2" indent="-228600" algn="l" rtl="0">
              <a:spcBef>
                <a:spcPts val="408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lang="en-US"/>
              <a:t>&gt; attr(eval(dtanx.dx),"gradient")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Numeric differentiation</a:t>
            </a:r>
            <a:endParaRPr/>
          </a:p>
        </p:txBody>
      </p:sp>
      <p:pic>
        <p:nvPicPr>
          <p:cNvPr id="245" name="Google Shape;245;p15"/>
          <p:cNvPicPr preferRelativeResize="0"/>
          <p:nvPr/>
        </p:nvPicPr>
        <p:blipFill rotWithShape="1">
          <a:blip r:embed="rId3">
            <a:alphaModFix/>
          </a:blip>
          <a:srcRect t="18375" r="8448" b="3819"/>
          <a:stretch/>
        </p:blipFill>
        <p:spPr>
          <a:xfrm>
            <a:off x="658813" y="3643313"/>
            <a:ext cx="3130550" cy="3071812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5"/>
          <p:cNvSpPr/>
          <p:nvPr/>
        </p:nvSpPr>
        <p:spPr>
          <a:xfrm>
            <a:off x="2881313" y="4286250"/>
            <a:ext cx="338137" cy="338138"/>
          </a:xfrm>
          <a:prstGeom prst="ellipse">
            <a:avLst/>
          </a:prstGeom>
          <a:noFill/>
          <a:ln w="25400" cap="flat" cmpd="sng">
            <a:solidFill>
              <a:schemeClr val="hlink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7" name="Google Shape;247;p15"/>
          <p:cNvSpPr/>
          <p:nvPr/>
        </p:nvSpPr>
        <p:spPr>
          <a:xfrm>
            <a:off x="4264025" y="4678363"/>
            <a:ext cx="457200" cy="215900"/>
          </a:xfrm>
          <a:prstGeom prst="rightArrow">
            <a:avLst>
              <a:gd name="adj1" fmla="val 50000"/>
              <a:gd name="adj2" fmla="val 52941"/>
            </a:avLst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48" name="Google Shape;248;p15" descr="eqn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24088" y="1820863"/>
            <a:ext cx="4460875" cy="7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5"/>
          <p:cNvPicPr preferRelativeResize="0"/>
          <p:nvPr/>
        </p:nvPicPr>
        <p:blipFill rotWithShape="1">
          <a:blip r:embed="rId5">
            <a:alphaModFix/>
          </a:blip>
          <a:srcRect t="18335" r="8310" b="4502"/>
          <a:stretch/>
        </p:blipFill>
        <p:spPr>
          <a:xfrm>
            <a:off x="5048250" y="3651250"/>
            <a:ext cx="3135313" cy="3046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6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Numeric differentiation</a:t>
            </a:r>
            <a:endParaRPr/>
          </a:p>
        </p:txBody>
      </p:sp>
      <p:sp>
        <p:nvSpPr>
          <p:cNvPr id="255" name="Google Shape;255;p16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Approximate differentiation may be needed for complicated problems</a:t>
            </a:r>
            <a:endParaRPr/>
          </a:p>
          <a:p>
            <a:pPr marL="114300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None/>
            </a:pPr>
            <a:r>
              <a:rPr lang="en-US"/>
              <a:t>&gt; dfx.dx &lt;- function(f, x, delta)</a:t>
            </a:r>
            <a:endParaRPr/>
          </a:p>
          <a:p>
            <a:pPr marL="114300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None/>
            </a:pPr>
            <a:r>
              <a:rPr lang="en-US"/>
              <a:t>  {</a:t>
            </a:r>
            <a:endParaRPr/>
          </a:p>
          <a:p>
            <a:pPr marL="114300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None/>
            </a:pPr>
            <a:r>
              <a:rPr lang="en-US"/>
              <a:t>    y1 &lt;- f(x - delta/2)</a:t>
            </a:r>
            <a:endParaRPr/>
          </a:p>
          <a:p>
            <a:pPr marL="114300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None/>
            </a:pPr>
            <a:r>
              <a:rPr lang="en-US"/>
              <a:t>    y2 &lt;- f(x + delta/2)</a:t>
            </a:r>
            <a:endParaRPr/>
          </a:p>
          <a:p>
            <a:pPr marL="114300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None/>
            </a:pPr>
            <a:r>
              <a:rPr lang="en-US"/>
              <a:t>    approx.gradient &lt;- (y2-y1) / delta</a:t>
            </a:r>
            <a:endParaRPr/>
          </a:p>
          <a:p>
            <a:pPr marL="114300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None/>
            </a:pPr>
            <a:r>
              <a:rPr lang="en-US"/>
              <a:t>    return(approx.gradient)</a:t>
            </a:r>
            <a:endParaRPr/>
          </a:p>
          <a:p>
            <a:pPr marL="114300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None/>
            </a:pPr>
            <a:r>
              <a:rPr lang="en-US"/>
              <a:t>  }</a:t>
            </a:r>
            <a:endParaRPr/>
          </a:p>
          <a:p>
            <a:pPr marL="114300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None/>
            </a:pPr>
            <a:r>
              <a:rPr lang="en-US"/>
              <a:t>&gt; dfx.dx(tan, x, 0.001)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7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Calculating Derivatives Numerically</a:t>
            </a:r>
            <a:endParaRPr/>
          </a:p>
        </p:txBody>
      </p:sp>
      <p:sp>
        <p:nvSpPr>
          <p:cNvPr id="261" name="Google Shape;261;p17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lang="en-US" sz="2800"/>
              <a:t>Sometimes calculating derivatives analytically can get rather tedious. For example, for the dynamic Schaefer model: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</p:txBody>
      </p:sp>
      <p:pic>
        <p:nvPicPr>
          <p:cNvPr id="262" name="Google Shape;26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2558" y="2745618"/>
            <a:ext cx="8796862" cy="773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330" y="4014560"/>
            <a:ext cx="8138135" cy="2335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Calculating Derivatives Numerically</a:t>
            </a:r>
            <a:endParaRPr/>
          </a:p>
        </p:txBody>
      </p:sp>
      <p:sp>
        <p:nvSpPr>
          <p:cNvPr id="269" name="Google Shape;269;p18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Methods of numerical differentiation rely on Taylor series’ approximations to functions, i.e.: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</p:txBody>
      </p:sp>
      <p:pic>
        <p:nvPicPr>
          <p:cNvPr id="270" name="Google Shape;27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8076" y="2803676"/>
            <a:ext cx="6934200" cy="67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088" y="3735009"/>
            <a:ext cx="7905712" cy="1023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Calculating Derivatives Numerically</a:t>
            </a:r>
            <a:endParaRPr/>
          </a:p>
        </p:txBody>
      </p:sp>
      <p:sp>
        <p:nvSpPr>
          <p:cNvPr id="278" name="Google Shape;278;p19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Method of finite differences.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Two common approximations to          exist. Both rely on two function evaluations.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  <a:p>
            <a:pPr marL="342900" lvl="0" indent="-203200" algn="l" rtl="0">
              <a:spcBef>
                <a:spcPts val="44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</a:pPr>
            <a:endParaRPr sz="220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Approximating second derivatives: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</p:txBody>
      </p:sp>
      <p:pic>
        <p:nvPicPr>
          <p:cNvPr id="279" name="Google Shape;27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8021" y="1702820"/>
            <a:ext cx="861526" cy="497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72830" y="2796778"/>
            <a:ext cx="3627379" cy="1027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2830" y="3824041"/>
            <a:ext cx="4041627" cy="992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73150" y="5363360"/>
            <a:ext cx="6997700" cy="1335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43" name="Google Shape;143;p2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Why Numerical Methods?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Overview of numerical methods for scientific computing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Taylor series approximation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Differentiation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Root-finding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Optimization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0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Root-finding</a:t>
            </a:r>
            <a:endParaRPr/>
          </a:p>
        </p:txBody>
      </p:sp>
      <p:sp>
        <p:nvSpPr>
          <p:cNvPr id="288" name="Google Shape;288;p20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Find the value for </a:t>
            </a:r>
            <a:r>
              <a:rPr lang="en-US" i="1" u="sng"/>
              <a:t>x</a:t>
            </a:r>
            <a:r>
              <a:rPr lang="en-US"/>
              <a:t> such that the following system of equations is satisfied: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General problem frequently used in stock assessment and management.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Char char="–"/>
            </a:pPr>
            <a:r>
              <a:rPr lang="en-US" sz="2400"/>
              <a:t>Find </a:t>
            </a:r>
            <a:r>
              <a:rPr lang="en-US" sz="2400" i="1"/>
              <a:t>K</a:t>
            </a:r>
            <a:r>
              <a:rPr lang="en-US" sz="2400"/>
              <a:t> for a Schaefer model so that if the Schaefer model is projected from </a:t>
            </a:r>
            <a:r>
              <a:rPr lang="en-US" sz="2400" i="1"/>
              <a:t>K</a:t>
            </a:r>
            <a:r>
              <a:rPr lang="en-US" sz="2400"/>
              <a:t> in year 0 to year </a:t>
            </a:r>
            <a:r>
              <a:rPr lang="en-US" sz="2400" i="1"/>
              <a:t>T</a:t>
            </a:r>
            <a:r>
              <a:rPr lang="en-US" sz="2400"/>
              <a:t>, the biomass in year </a:t>
            </a:r>
            <a:r>
              <a:rPr lang="en-US" sz="2400" i="1"/>
              <a:t>T</a:t>
            </a:r>
            <a:r>
              <a:rPr lang="en-US" sz="2400"/>
              <a:t> equals </a:t>
            </a:r>
            <a:r>
              <a:rPr lang="en-US" sz="2400" i="1"/>
              <a:t>Z</a:t>
            </a:r>
            <a:r>
              <a:rPr lang="en-US" sz="2400"/>
              <a:t>.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Char char="–"/>
            </a:pPr>
            <a:r>
              <a:rPr lang="en-US" sz="2400"/>
              <a:t>Find the catch limit so that the probability of recovery equals a pre-specified value.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Char char="–"/>
            </a:pPr>
            <a:r>
              <a:rPr lang="en-US" sz="2400"/>
              <a:t>Find </a:t>
            </a:r>
            <a:r>
              <a:rPr lang="en-US" sz="2400" i="1"/>
              <a:t>F</a:t>
            </a:r>
            <a:r>
              <a:rPr lang="en-US" sz="2400" baseline="-25000"/>
              <a:t>0.1</a:t>
            </a:r>
            <a:r>
              <a:rPr lang="en-US" sz="2400"/>
              <a:t> so that:</a:t>
            </a:r>
            <a:endParaRPr/>
          </a:p>
          <a:p>
            <a:pPr marL="342900" lvl="0" indent="-1397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Consider case when n=1.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</p:txBody>
      </p:sp>
      <p:pic>
        <p:nvPicPr>
          <p:cNvPr id="289" name="Google Shape;28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689" y="1944426"/>
            <a:ext cx="3280664" cy="531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05200" y="5225256"/>
            <a:ext cx="5181600" cy="674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1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Methods for root-finding</a:t>
            </a:r>
            <a:endParaRPr/>
          </a:p>
        </p:txBody>
      </p:sp>
      <p:sp>
        <p:nvSpPr>
          <p:cNvPr id="296" name="Google Shape;296;p21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lang="en-US" sz="2800"/>
              <a:t>Lots of methods. Choice among these depends on: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Char char="–"/>
            </a:pPr>
            <a:r>
              <a:rPr lang="en-US" sz="2400"/>
              <a:t>Cost of evaluating the function.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Char char="–"/>
            </a:pPr>
            <a:r>
              <a:rPr lang="en-US" sz="2400"/>
              <a:t>Is the function differentiable?</a:t>
            </a:r>
            <a:br>
              <a:rPr lang="en-US" sz="2400"/>
            </a:br>
            <a:r>
              <a:rPr lang="en-US" sz="2400"/>
              <a:t>(it must be continuous and monotonic for most methods).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Char char="–"/>
            </a:pPr>
            <a:r>
              <a:rPr lang="en-US" sz="2400"/>
              <a:t>Is the derivative of the function easily computable?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Char char="–"/>
            </a:pPr>
            <a:r>
              <a:rPr lang="en-US" sz="2400"/>
              <a:t>Cost of programming the algorithm.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endParaRPr sz="280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lang="en-US" sz="2800"/>
              <a:t>Non-derivative based: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Char char="–"/>
            </a:pPr>
            <a:r>
              <a:rPr lang="en-US" sz="2400"/>
              <a:t>Bisection method (simple)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Char char="–"/>
            </a:pPr>
            <a:r>
              <a:rPr lang="en-US" sz="2400"/>
              <a:t>False positive method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Char char="–"/>
            </a:pPr>
            <a:r>
              <a:rPr lang="en-US" sz="2400"/>
              <a:t>Brent’s method (method of choice)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endParaRPr sz="280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2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302" name="Google Shape;302;p22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 sz="2800"/>
              <a:t>Bisection: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</p:txBody>
      </p:sp>
      <p:pic>
        <p:nvPicPr>
          <p:cNvPr id="303" name="Google Shape;3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9290" y="155213"/>
            <a:ext cx="2258408" cy="65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2"/>
          <p:cNvPicPr preferRelativeResize="0"/>
          <p:nvPr/>
        </p:nvPicPr>
        <p:blipFill rotWithShape="1">
          <a:blip r:embed="rId4">
            <a:alphaModFix/>
          </a:blip>
          <a:srcRect l="1428" t="1889" r="1428" b="1888"/>
          <a:stretch/>
        </p:blipFill>
        <p:spPr>
          <a:xfrm>
            <a:off x="4703356" y="131281"/>
            <a:ext cx="4440644" cy="3325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3382" y="1611325"/>
            <a:ext cx="4514145" cy="2760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6800" y="3985909"/>
            <a:ext cx="7467600" cy="5770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3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Brent’s method</a:t>
            </a:r>
            <a:endParaRPr/>
          </a:p>
        </p:txBody>
      </p:sp>
      <p:sp>
        <p:nvSpPr>
          <p:cNvPr id="312" name="Google Shape;312;p23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Brent’s method assumes </a:t>
            </a:r>
            <a:br>
              <a:rPr lang="en-US"/>
            </a:br>
            <a:r>
              <a:rPr lang="en-US"/>
              <a:t>quadratic behavior, i.e.: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3 function calls per iteration.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BUT: number of function calls can be much less than for the bisection &amp; false positive methods (at the cost of a more complicated computer program).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Brent’s method underlies the R function uniroot.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</p:txBody>
      </p:sp>
      <p:pic>
        <p:nvPicPr>
          <p:cNvPr id="313" name="Google Shape;313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267" y="183923"/>
            <a:ext cx="3048357" cy="2215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1430" y="2771775"/>
            <a:ext cx="86868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4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Brent’s Method</a:t>
            </a:r>
            <a:endParaRPr/>
          </a:p>
        </p:txBody>
      </p:sp>
      <p:pic>
        <p:nvPicPr>
          <p:cNvPr id="320" name="Google Shape;320;p2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2209800"/>
            <a:ext cx="8153400" cy="6300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5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Newton’s Method (Newton-Raphson)</a:t>
            </a:r>
            <a:endParaRPr/>
          </a:p>
        </p:txBody>
      </p:sp>
      <p:sp>
        <p:nvSpPr>
          <p:cNvPr id="326" name="Google Shape;326;p25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/>
              <a:t>Derivative-based method</a:t>
            </a:r>
            <a:endParaRPr/>
          </a:p>
          <a:p>
            <a:pPr marL="342900" lvl="0" indent="-342900" algn="l" rtl="0">
              <a:spcBef>
                <a:spcPts val="592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/>
              <a:t>Taylor series expansion of the function </a:t>
            </a:r>
            <a:r>
              <a:rPr lang="en-US" i="1"/>
              <a:t>f</a:t>
            </a:r>
            <a:r>
              <a:rPr lang="en-US"/>
              <a:t>:</a:t>
            </a:r>
            <a:endParaRPr/>
          </a:p>
          <a:p>
            <a:pPr marL="342900" lvl="0" indent="-154940" algn="l" rtl="0">
              <a:spcBef>
                <a:spcPts val="592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endParaRPr/>
          </a:p>
          <a:p>
            <a:pPr marL="342900" lvl="0" indent="-154940" algn="l" rtl="0">
              <a:spcBef>
                <a:spcPts val="592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endParaRPr/>
          </a:p>
          <a:p>
            <a:pPr marL="342900" lvl="0" indent="-342900" algn="l" rtl="0">
              <a:spcBef>
                <a:spcPts val="592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/>
              <a:t>For “small” values of δ and for “well-behaved” functions we can ignore the 2</a:t>
            </a:r>
            <a:r>
              <a:rPr lang="en-US" baseline="30000"/>
              <a:t>nd</a:t>
            </a:r>
            <a:r>
              <a:rPr lang="en-US"/>
              <a:t> and higher order terms. We wish to find                     so:</a:t>
            </a:r>
            <a:endParaRPr/>
          </a:p>
          <a:p>
            <a:pPr marL="342900" lvl="0" indent="-154940" algn="l" rtl="0">
              <a:spcBef>
                <a:spcPts val="592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endParaRPr/>
          </a:p>
          <a:p>
            <a:pPr marL="342900" lvl="0" indent="-154940" algn="l" rtl="0">
              <a:spcBef>
                <a:spcPts val="592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endParaRPr/>
          </a:p>
          <a:p>
            <a:pPr marL="342900" lvl="0" indent="-342900" algn="l" rtl="0">
              <a:spcBef>
                <a:spcPts val="592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/>
              <a:t>Newton’s method iteratively applies the above equation.</a:t>
            </a:r>
            <a:endParaRPr/>
          </a:p>
        </p:txBody>
      </p:sp>
      <p:pic>
        <p:nvPicPr>
          <p:cNvPr id="327" name="Google Shape;32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3152" y="2203368"/>
            <a:ext cx="6118501" cy="633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69606" y="3985110"/>
            <a:ext cx="1601788" cy="41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94099" y="4487656"/>
            <a:ext cx="2225139" cy="87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6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 sz="3600"/>
              <a:t>Newton’s Method</a:t>
            </a:r>
            <a:endParaRPr/>
          </a:p>
        </p:txBody>
      </p:sp>
      <p:pic>
        <p:nvPicPr>
          <p:cNvPr id="335" name="Google Shape;335;p2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1648440"/>
            <a:ext cx="8001000" cy="6183313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6"/>
          <p:cNvSpPr txBox="1"/>
          <p:nvPr/>
        </p:nvSpPr>
        <p:spPr>
          <a:xfrm>
            <a:off x="982663" y="5257800"/>
            <a:ext cx="7329487" cy="118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Note that Newton’s method may diverge rather than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converge. This makes it of questionable value for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general application.</a:t>
            </a:r>
            <a:endParaRPr/>
          </a:p>
        </p:txBody>
      </p:sp>
      <p:sp>
        <p:nvSpPr>
          <p:cNvPr id="337" name="Google Shape;337;p26"/>
          <p:cNvSpPr txBox="1">
            <a:spLocks noGrp="1"/>
          </p:cNvSpPr>
          <p:nvPr>
            <p:ph type="sldNum" idx="4294967295"/>
          </p:nvPr>
        </p:nvSpPr>
        <p:spPr>
          <a:xfrm>
            <a:off x="6781800" y="63246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26</a:t>
            </a:fld>
            <a:endParaRPr sz="1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7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Multi-dimensional problems</a:t>
            </a:r>
            <a:endParaRPr/>
          </a:p>
        </p:txBody>
      </p:sp>
      <p:sp>
        <p:nvSpPr>
          <p:cNvPr id="343" name="Google Shape;343;p27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Find the vector </a:t>
            </a:r>
            <a:r>
              <a:rPr lang="en-US" i="1" u="sng"/>
              <a:t>x</a:t>
            </a:r>
            <a:r>
              <a:rPr lang="en-US"/>
              <a:t> so that: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Either: use a multiple-dimension version of the Newton-Raphson method;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Or: Treat the problem as a non-linear minimization problem.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</p:txBody>
      </p:sp>
      <p:pic>
        <p:nvPicPr>
          <p:cNvPr id="344" name="Google Shape;34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8166" y="1816440"/>
            <a:ext cx="4495800" cy="6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8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Multi-dimensional Newton-Raphson</a:t>
            </a:r>
            <a:endParaRPr/>
          </a:p>
        </p:txBody>
      </p:sp>
      <p:sp>
        <p:nvSpPr>
          <p:cNvPr id="350" name="Google Shape;350;p28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The Taylor series expansion about </a:t>
            </a:r>
            <a:r>
              <a:rPr lang="en-US" i="1" u="sng"/>
              <a:t>x</a:t>
            </a:r>
            <a:r>
              <a:rPr lang="en-US"/>
              <a:t> is: 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This can be written as a series of linear equations: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</p:txBody>
      </p:sp>
      <p:pic>
        <p:nvPicPr>
          <p:cNvPr id="351" name="Google Shape;35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5000" y="1718518"/>
            <a:ext cx="5105400" cy="108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05000" y="4315447"/>
            <a:ext cx="4648200" cy="2112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9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Multi-dimensional Newton-Raphson</a:t>
            </a:r>
            <a:endParaRPr/>
          </a:p>
        </p:txBody>
      </p:sp>
      <p:sp>
        <p:nvSpPr>
          <p:cNvPr id="358" name="Google Shape;358;p29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lang="en-US" sz="2800"/>
              <a:t>Given a current vector </a:t>
            </a:r>
            <a:r>
              <a:rPr lang="en-US" sz="2800" i="1"/>
              <a:t>x</a:t>
            </a:r>
            <a:r>
              <a:rPr lang="en-US" sz="2800" i="1" baseline="30000"/>
              <a:t>old</a:t>
            </a:r>
            <a:r>
              <a:rPr lang="en-US" sz="2800"/>
              <a:t>, it can be updated according to the equation: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endParaRPr sz="2800"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endParaRPr sz="2800"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endParaRPr sz="2800"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endParaRPr sz="2800"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endParaRPr sz="280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lang="en-US" sz="2800"/>
              <a:t>Rather than attempting to solve the system of equations, it is often more efficient to apply an optimization method to minimize a quantity: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endParaRPr sz="280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</p:txBody>
      </p:sp>
      <p:pic>
        <p:nvPicPr>
          <p:cNvPr id="359" name="Google Shape;359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6483" y="2026629"/>
            <a:ext cx="6262539" cy="2348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9000" y="6069012"/>
            <a:ext cx="2133600" cy="788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What are numerical methods?</a:t>
            </a:r>
            <a:endParaRPr/>
          </a:p>
        </p:txBody>
      </p:sp>
      <p:sp>
        <p:nvSpPr>
          <p:cNvPr id="149" name="Google Shape;149;p3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Numerical methods develop accurate and fast approximations to problems whose exact solutions are difficult to find because of their complexity.</a:t>
            </a:r>
            <a:endParaRPr/>
          </a:p>
        </p:txBody>
      </p:sp>
      <p:pic>
        <p:nvPicPr>
          <p:cNvPr id="150" name="Google Shape;15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4079" y="3566102"/>
            <a:ext cx="4019550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0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66" name="Google Shape;366;p30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r>
              <a:rPr lang="en-US"/>
              <a:t>Non-linear minimization (or optimization) is the numerical technique that is used by far most frequently in fisheries assessments.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r>
              <a:rPr lang="en-US"/>
              <a:t>Problem: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Find the vector </a:t>
            </a:r>
            <a:r>
              <a:rPr lang="en-US" u="sng"/>
              <a:t>θ</a:t>
            </a:r>
            <a:r>
              <a:rPr lang="en-US"/>
              <a:t> so that the function f(</a:t>
            </a:r>
            <a:r>
              <a:rPr lang="en-US" u="sng"/>
              <a:t>θ</a:t>
            </a:r>
            <a:r>
              <a:rPr lang="en-US"/>
              <a:t>) is minimized. 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–"/>
            </a:pPr>
            <a:r>
              <a:rPr lang="en-US"/>
              <a:t>maximizing f(</a:t>
            </a:r>
            <a:r>
              <a:rPr lang="en-US" u="sng"/>
              <a:t>θ</a:t>
            </a:r>
            <a:r>
              <a:rPr lang="en-US"/>
              <a:t>) is the same as minimizing -f(</a:t>
            </a:r>
            <a:r>
              <a:rPr lang="en-US" u="sng"/>
              <a:t>θ</a:t>
            </a:r>
            <a:r>
              <a:rPr lang="en-US"/>
              <a:t>)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We may place bounds on the values for some of the elements of f(</a:t>
            </a:r>
            <a:r>
              <a:rPr lang="en-US" u="sng"/>
              <a:t>θ</a:t>
            </a:r>
            <a:r>
              <a:rPr lang="en-US"/>
              <a:t>)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–"/>
            </a:pPr>
            <a:r>
              <a:rPr lang="en-US"/>
              <a:t>(e.g. some must be positive).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1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Minimizing a function</a:t>
            </a:r>
            <a:endParaRPr/>
          </a:p>
        </p:txBody>
      </p:sp>
      <p:sp>
        <p:nvSpPr>
          <p:cNvPr id="372" name="Google Shape;372;p31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Optimization is similar to root-finding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By definition, for a minimum: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There is no perfect algorithm. 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The art of non-linear minimization is to know which method to use &amp; how to determine whether the method has converged to the correct solution.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</p:txBody>
      </p:sp>
      <p:pic>
        <p:nvPicPr>
          <p:cNvPr id="373" name="Google Shape;37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5200" y="2409688"/>
            <a:ext cx="1663700" cy="1008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2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Minimizing a function</a:t>
            </a:r>
            <a:endParaRPr/>
          </a:p>
        </p:txBody>
      </p:sp>
      <p:sp>
        <p:nvSpPr>
          <p:cNvPr id="379" name="Google Shape;379;p32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lang="en-US" sz="2800"/>
              <a:t>Many techniques to find the minimum (maximum) of a function. Choice among these depends on: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–"/>
            </a:pPr>
            <a:r>
              <a:rPr lang="en-US"/>
              <a:t>Cost of evaluating the function;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–"/>
            </a:pPr>
            <a:r>
              <a:rPr lang="en-US"/>
              <a:t>Cost of programming;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–"/>
            </a:pPr>
            <a:r>
              <a:rPr lang="en-US"/>
              <a:t>Cost of storing intermediate results;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–"/>
            </a:pPr>
            <a:r>
              <a:rPr lang="en-US"/>
              <a:t>Whether analytical or numerical derivatives are available;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–"/>
            </a:pPr>
            <a:r>
              <a:rPr lang="en-US"/>
              <a:t>Whether bounds are placed on some of the parameters.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3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Analytic Approaches</a:t>
            </a:r>
            <a:endParaRPr/>
          </a:p>
        </p:txBody>
      </p:sp>
      <p:sp>
        <p:nvSpPr>
          <p:cNvPr id="385" name="Google Shape;385;p33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lang="en-US" sz="2400"/>
              <a:t>Sometimes possible to solve things directly. 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lang="en-US" sz="2400"/>
              <a:t>For example, linear regression:</a:t>
            </a:r>
            <a:endParaRPr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endParaRPr sz="240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endParaRPr sz="240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endParaRPr sz="24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lang="en-US" sz="2400"/>
              <a:t>Now: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</p:txBody>
      </p:sp>
      <p:pic>
        <p:nvPicPr>
          <p:cNvPr id="386" name="Google Shape;386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3050" y="2077420"/>
            <a:ext cx="5238003" cy="1078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2100" y="3950927"/>
            <a:ext cx="6959434" cy="2397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4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Analytic Approaches</a:t>
            </a:r>
            <a:endParaRPr/>
          </a:p>
        </p:txBody>
      </p:sp>
      <p:sp>
        <p:nvSpPr>
          <p:cNvPr id="393" name="Google Shape;393;p34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lang="en-US" sz="2800"/>
              <a:t>Use analytical approaches when possible.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lang="en-US" sz="2800"/>
              <a:t>Finding analytical solutions for some parameters of a complicated model can speed up the process of minimizing the function.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lang="en-US" sz="2800"/>
              <a:t>For example: catchability (</a:t>
            </a:r>
            <a:r>
              <a:rPr lang="en-US" sz="2800" i="1"/>
              <a:t>q</a:t>
            </a:r>
            <a:r>
              <a:rPr lang="en-US" sz="2800"/>
              <a:t>) for the Dynamic Schaefer model: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</p:txBody>
      </p:sp>
      <p:pic>
        <p:nvPicPr>
          <p:cNvPr id="394" name="Google Shape;39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0525" y="3940175"/>
            <a:ext cx="6629400" cy="2735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5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Numerical approaches</a:t>
            </a:r>
            <a:endParaRPr/>
          </a:p>
        </p:txBody>
      </p:sp>
      <p:sp>
        <p:nvSpPr>
          <p:cNvPr id="400" name="Google Shape;400;p35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The “analytical approach” has 2 main problems: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–"/>
            </a:pPr>
            <a:r>
              <a:rPr lang="en-US"/>
              <a:t>The differentiation is very complicated for typical fisheries models.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–"/>
            </a:pPr>
            <a:r>
              <a:rPr lang="en-US"/>
              <a:t>Some problems may not have an analytical solution.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Need to find numerical solution.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Two main classes of method: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–"/>
            </a:pPr>
            <a:r>
              <a:rPr lang="en-US"/>
              <a:t>Gradient based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–"/>
            </a:pPr>
            <a:r>
              <a:rPr lang="en-US"/>
              <a:t>Non gradient based</a:t>
            </a:r>
            <a:endParaRPr/>
          </a:p>
        </p:txBody>
      </p:sp>
      <p:pic>
        <p:nvPicPr>
          <p:cNvPr id="401" name="Google Shape;401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7305" y="5428685"/>
            <a:ext cx="1663700" cy="1008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6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Newton’s Method (single variable version)</a:t>
            </a:r>
            <a:endParaRPr/>
          </a:p>
        </p:txBody>
      </p:sp>
      <p:sp>
        <p:nvSpPr>
          <p:cNvPr id="407" name="Google Shape;407;p36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33400" lvl="0" indent="-533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Same as for root-finding except we are interested in finding when </a:t>
            </a:r>
            <a:r>
              <a:rPr lang="en-US" i="1"/>
              <a:t>f’(x)</a:t>
            </a:r>
            <a:r>
              <a:rPr lang="en-US"/>
              <a:t> = 0 instead of f(x).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</p:txBody>
      </p:sp>
      <p:pic>
        <p:nvPicPr>
          <p:cNvPr id="408" name="Google Shape;40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3806" y="2716166"/>
            <a:ext cx="6359179" cy="2602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Minimize: 2+(x-2)^4-x^2</a:t>
            </a:r>
            <a:endParaRPr/>
          </a:p>
        </p:txBody>
      </p:sp>
      <p:graphicFrame>
        <p:nvGraphicFramePr>
          <p:cNvPr id="414" name="Google Shape;414;p37"/>
          <p:cNvGraphicFramePr/>
          <p:nvPr/>
        </p:nvGraphicFramePr>
        <p:xfrm>
          <a:off x="2819400" y="2514600"/>
          <a:ext cx="5895975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895975" imgH="3810000" progId="Excel.Chart.8">
                  <p:embed/>
                </p:oleObj>
              </mc:Choice>
              <mc:Fallback>
                <p:oleObj r:id="rId3" imgW="5895975" imgH="3810000" progId="Excel.Chart.8">
                  <p:embed/>
                  <p:pic>
                    <p:nvPicPr>
                      <p:cNvPr id="414" name="Google Shape;414;p37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2819400" y="2514600"/>
                        <a:ext cx="5895975" cy="381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5" name="Google Shape;415;p37"/>
          <p:cNvSpPr txBox="1"/>
          <p:nvPr/>
        </p:nvSpPr>
        <p:spPr>
          <a:xfrm>
            <a:off x="-47625" y="1981200"/>
            <a:ext cx="3324225" cy="118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This is actually quite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a nasty function –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differentiate it and see!</a:t>
            </a:r>
            <a:endParaRPr/>
          </a:p>
        </p:txBody>
      </p:sp>
      <p:cxnSp>
        <p:nvCxnSpPr>
          <p:cNvPr id="416" name="Google Shape;416;p37"/>
          <p:cNvCxnSpPr/>
          <p:nvPr/>
        </p:nvCxnSpPr>
        <p:spPr>
          <a:xfrm>
            <a:off x="3810000" y="2819400"/>
            <a:ext cx="685800" cy="2057400"/>
          </a:xfrm>
          <a:prstGeom prst="straightConnector1">
            <a:avLst/>
          </a:prstGeom>
          <a:noFill/>
          <a:ln w="38100" cap="flat" cmpd="sng">
            <a:solidFill>
              <a:schemeClr val="hlink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7" name="Google Shape;417;p37"/>
          <p:cNvCxnSpPr/>
          <p:nvPr/>
        </p:nvCxnSpPr>
        <p:spPr>
          <a:xfrm>
            <a:off x="4495800" y="4953000"/>
            <a:ext cx="1600200" cy="533400"/>
          </a:xfrm>
          <a:prstGeom prst="straightConnector1">
            <a:avLst/>
          </a:prstGeom>
          <a:noFill/>
          <a:ln w="38100" cap="flat" cmpd="sng">
            <a:solidFill>
              <a:schemeClr val="hlink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8" name="Google Shape;418;p37"/>
          <p:cNvCxnSpPr/>
          <p:nvPr/>
        </p:nvCxnSpPr>
        <p:spPr>
          <a:xfrm>
            <a:off x="6096000" y="5486400"/>
            <a:ext cx="304800" cy="0"/>
          </a:xfrm>
          <a:prstGeom prst="straightConnector1">
            <a:avLst/>
          </a:prstGeom>
          <a:noFill/>
          <a:ln w="28575" cap="flat" cmpd="sng">
            <a:solidFill>
              <a:schemeClr val="hlink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9" name="Google Shape;419;p37"/>
          <p:cNvSpPr txBox="1"/>
          <p:nvPr/>
        </p:nvSpPr>
        <p:spPr>
          <a:xfrm>
            <a:off x="184150" y="3614738"/>
            <a:ext cx="2559050" cy="118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Convergence took 17 steps in this case.</a:t>
            </a:r>
            <a:endParaRPr/>
          </a:p>
        </p:txBody>
      </p:sp>
      <p:sp>
        <p:nvSpPr>
          <p:cNvPr id="420" name="Google Shape;420;p37"/>
          <p:cNvSpPr txBox="1"/>
          <p:nvPr/>
        </p:nvSpPr>
        <p:spPr>
          <a:xfrm>
            <a:off x="4191000" y="3200400"/>
            <a:ext cx="4257675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Minimum: -6.175 at x = 3.165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8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Multidimensional methods</a:t>
            </a:r>
            <a:endParaRPr/>
          </a:p>
        </p:txBody>
      </p:sp>
      <p:sp>
        <p:nvSpPr>
          <p:cNvPr id="426" name="Google Shape;426;p38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/>
              <a:t>Most fisheries problems are (highly) multidimensional.</a:t>
            </a:r>
            <a:endParaRPr/>
          </a:p>
          <a:p>
            <a:pPr marL="342900" lvl="0" indent="-170180" algn="l" rtl="0">
              <a:spcBef>
                <a:spcPts val="544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endParaRPr/>
          </a:p>
          <a:p>
            <a:pPr marL="342900" lvl="0" indent="-342900" algn="l" rtl="0">
              <a:spcBef>
                <a:spcPts val="544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/>
              <a:t>Derivative free:</a:t>
            </a:r>
            <a:endParaRPr/>
          </a:p>
          <a:p>
            <a:pPr marL="742950" lvl="1" indent="-285750" algn="l" rtl="0">
              <a:spcBef>
                <a:spcPts val="476"/>
              </a:spcBef>
              <a:spcAft>
                <a:spcPts val="0"/>
              </a:spcAft>
              <a:buClr>
                <a:schemeClr val="dk2"/>
              </a:buClr>
              <a:buSzPct val="100000"/>
              <a:buChar char="–"/>
            </a:pPr>
            <a:r>
              <a:rPr lang="en-US"/>
              <a:t>Nelder-Mead (Simplex);</a:t>
            </a:r>
            <a:endParaRPr/>
          </a:p>
          <a:p>
            <a:pPr marL="742950" lvl="1" indent="-285750" algn="l" rtl="0">
              <a:spcBef>
                <a:spcPts val="476"/>
              </a:spcBef>
              <a:spcAft>
                <a:spcPts val="0"/>
              </a:spcAft>
              <a:buClr>
                <a:schemeClr val="dk2"/>
              </a:buClr>
              <a:buSzPct val="100000"/>
              <a:buChar char="–"/>
            </a:pPr>
            <a:r>
              <a:rPr lang="en-US"/>
              <a:t>Direction-set methods (Powell’s method).</a:t>
            </a:r>
            <a:endParaRPr/>
          </a:p>
          <a:p>
            <a:pPr marL="342900" lvl="0" indent="-342900" algn="l" rtl="0">
              <a:spcBef>
                <a:spcPts val="544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/>
              <a:t>Derivatives required:</a:t>
            </a:r>
            <a:endParaRPr/>
          </a:p>
          <a:p>
            <a:pPr marL="0" lvl="0" indent="0" algn="l" rtl="0">
              <a:spcBef>
                <a:spcPts val="544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endParaRPr/>
          </a:p>
          <a:p>
            <a:pPr marL="742950" lvl="1" indent="-285750" algn="l" rtl="0">
              <a:spcBef>
                <a:spcPts val="476"/>
              </a:spcBef>
              <a:spcAft>
                <a:spcPts val="0"/>
              </a:spcAft>
              <a:buClr>
                <a:schemeClr val="dk2"/>
              </a:buClr>
              <a:buSzPct val="100000"/>
              <a:buChar char="–"/>
            </a:pPr>
            <a:r>
              <a:rPr lang="en-US"/>
              <a:t>Conjugate gradient methods (Fletcher’s method);</a:t>
            </a:r>
            <a:endParaRPr/>
          </a:p>
          <a:p>
            <a:pPr marL="742950" lvl="1" indent="-285750" algn="l" rtl="0">
              <a:spcBef>
                <a:spcPts val="476"/>
              </a:spcBef>
              <a:spcAft>
                <a:spcPts val="0"/>
              </a:spcAft>
              <a:buClr>
                <a:schemeClr val="dk2"/>
              </a:buClr>
              <a:buSzPct val="100000"/>
              <a:buChar char="–"/>
            </a:pPr>
            <a:r>
              <a:rPr lang="en-US"/>
              <a:t>Quasi-Newton methods</a:t>
            </a:r>
            <a:endParaRPr/>
          </a:p>
          <a:p>
            <a:pPr marL="1143000" lvl="2" indent="-228600" algn="l" rtl="0">
              <a:spcBef>
                <a:spcPts val="408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/>
              <a:t>The basic result that drives these methods  is  the Hessian matrix.</a:t>
            </a:r>
            <a:endParaRPr/>
          </a:p>
          <a:p>
            <a:pPr marL="1143000" lvl="2" indent="-228600" algn="l" rtl="0">
              <a:spcBef>
                <a:spcPts val="408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/>
              <a:t>Computing the Hessian matrix can be very demanding computationally so these methods approximate it numerically</a:t>
            </a:r>
            <a:endParaRPr/>
          </a:p>
          <a:p>
            <a:pPr marL="342900" lvl="0" indent="-170180" algn="l" rtl="0">
              <a:spcBef>
                <a:spcPts val="544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endParaRPr/>
          </a:p>
          <a:p>
            <a:pPr marL="342900" lvl="0" indent="-342900" algn="l" rtl="0">
              <a:spcBef>
                <a:spcPts val="544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/>
              <a:t>Usually no reason not to use derivative-based methods if you can compute derivatives (cheaply).</a:t>
            </a:r>
            <a:endParaRPr/>
          </a:p>
          <a:p>
            <a:pPr marL="342900" lvl="0" indent="-170180" algn="l" rtl="0">
              <a:spcBef>
                <a:spcPts val="544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endParaRPr/>
          </a:p>
        </p:txBody>
      </p:sp>
      <p:pic>
        <p:nvPicPr>
          <p:cNvPr id="427" name="Google Shape;427;p38" descr="Screen Shot 2017-09-11 at 10.21.16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9891" y="3409781"/>
            <a:ext cx="4450554" cy="450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9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Calculating variance of estimates</a:t>
            </a:r>
            <a:endParaRPr/>
          </a:p>
        </p:txBody>
      </p:sp>
      <p:sp>
        <p:nvSpPr>
          <p:cNvPr id="433" name="Google Shape;433;p39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Optimization routine provides us with the ‘best’ estimates.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Would like confidence intervals for parameters &amp; derived variables (such as population size).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We can obtain variance estimates for parameters by inverting the Hessian.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How to obtain these for derived quantities?</a:t>
            </a:r>
            <a:endParaRPr/>
          </a:p>
        </p:txBody>
      </p:sp>
      <p:pic>
        <p:nvPicPr>
          <p:cNvPr id="434" name="Google Shape;434;p39" descr="Screen Shot 2017-09-11 at 9.29.25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9294" y="4246771"/>
            <a:ext cx="4225412" cy="1192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What are numerical methods?</a:t>
            </a:r>
            <a:endParaRPr/>
          </a:p>
        </p:txBody>
      </p:sp>
      <p:sp>
        <p:nvSpPr>
          <p:cNvPr id="156" name="Google Shape;156;p4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Numerical methods develop accurate and fast approximations to problems whose exact solutions are difficult to find because of their complexity.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Much of the software we use have most common methods available via libraries.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BUT for comprehensive info check out ‘Numerical recipes’ (Press et al. 1986, 1994)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http://numerical.recipes/</a:t>
            </a:r>
            <a:endParaRPr sz="24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http://tonic.physics.sunysb.edu/docs/num_meth.html</a:t>
            </a:r>
            <a:endParaRPr sz="240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</p:txBody>
      </p:sp>
      <p:pic>
        <p:nvPicPr>
          <p:cNvPr id="157" name="Google Shape;157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62900" y="5427157"/>
            <a:ext cx="723900" cy="10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0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Delta method</a:t>
            </a:r>
            <a:endParaRPr/>
          </a:p>
        </p:txBody>
      </p:sp>
      <p:sp>
        <p:nvSpPr>
          <p:cNvPr id="440" name="Google Shape;440;p40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The good news: ADMB &amp; TMB will compute this for you automatically if you tell it to.</a:t>
            </a:r>
            <a:endParaRPr/>
          </a:p>
        </p:txBody>
      </p:sp>
      <p:pic>
        <p:nvPicPr>
          <p:cNvPr id="441" name="Google Shape;441;p40" descr="Screen Shot 2017-09-11 at 10.24.43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214" y="1280975"/>
            <a:ext cx="8323586" cy="835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1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Fitting challenges</a:t>
            </a:r>
            <a:endParaRPr/>
          </a:p>
        </p:txBody>
      </p:sp>
      <p:sp>
        <p:nvSpPr>
          <p:cNvPr id="447" name="Google Shape;447;p41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/>
              <a:t>High-dimensional problems</a:t>
            </a:r>
            <a:endParaRPr/>
          </a:p>
          <a:p>
            <a:pPr marL="342900" lvl="0" indent="-342900" algn="l" rtl="0">
              <a:spcBef>
                <a:spcPts val="544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/>
              <a:t>Slow function evaluations</a:t>
            </a:r>
            <a:endParaRPr/>
          </a:p>
          <a:p>
            <a:pPr marL="742950" lvl="1" indent="-285750" algn="l" rtl="0">
              <a:spcBef>
                <a:spcPts val="476"/>
              </a:spcBef>
              <a:spcAft>
                <a:spcPts val="0"/>
              </a:spcAft>
              <a:buClr>
                <a:schemeClr val="dk2"/>
              </a:buClr>
              <a:buSzPct val="100000"/>
              <a:buChar char="–"/>
            </a:pPr>
            <a:r>
              <a:rPr lang="en-US"/>
              <a:t>Use more efficient optimization method</a:t>
            </a:r>
            <a:endParaRPr/>
          </a:p>
          <a:p>
            <a:pPr marL="742950" lvl="1" indent="-285750" algn="l" rtl="0">
              <a:spcBef>
                <a:spcPts val="476"/>
              </a:spcBef>
              <a:spcAft>
                <a:spcPts val="0"/>
              </a:spcAft>
              <a:buClr>
                <a:schemeClr val="dk2"/>
              </a:buClr>
              <a:buSzPct val="100000"/>
              <a:buChar char="–"/>
            </a:pPr>
            <a:r>
              <a:rPr lang="en-US"/>
              <a:t>Derive analytical expressions for parts</a:t>
            </a:r>
            <a:endParaRPr/>
          </a:p>
          <a:p>
            <a:pPr marL="742950" lvl="1" indent="-285750" algn="l" rtl="0">
              <a:spcBef>
                <a:spcPts val="476"/>
              </a:spcBef>
              <a:spcAft>
                <a:spcPts val="0"/>
              </a:spcAft>
              <a:buClr>
                <a:schemeClr val="dk2"/>
              </a:buClr>
              <a:buSzPct val="100000"/>
              <a:buChar char="–"/>
            </a:pPr>
            <a:r>
              <a:rPr lang="en-US"/>
              <a:t>Rewrite code to compute objective function more efficiently, or implement in faster language</a:t>
            </a:r>
            <a:endParaRPr/>
          </a:p>
          <a:p>
            <a:pPr marL="742950" lvl="1" indent="-285750" algn="l" rtl="0">
              <a:spcBef>
                <a:spcPts val="476"/>
              </a:spcBef>
              <a:spcAft>
                <a:spcPts val="0"/>
              </a:spcAft>
              <a:buClr>
                <a:schemeClr val="dk2"/>
              </a:buClr>
              <a:buSzPct val="100000"/>
              <a:buChar char="–"/>
            </a:pPr>
            <a:r>
              <a:rPr lang="en-US"/>
              <a:t>Allow lower tolerance for fits</a:t>
            </a:r>
            <a:endParaRPr/>
          </a:p>
          <a:p>
            <a:pPr marL="742950" lvl="1" indent="-285750" algn="l" rtl="0">
              <a:spcBef>
                <a:spcPts val="476"/>
              </a:spcBef>
              <a:spcAft>
                <a:spcPts val="0"/>
              </a:spcAft>
              <a:buClr>
                <a:schemeClr val="dk2"/>
              </a:buClr>
              <a:buSzPct val="100000"/>
              <a:buChar char="–"/>
            </a:pPr>
            <a:r>
              <a:rPr lang="en-US"/>
              <a:t>Ask your advisor to buy you a faster computer</a:t>
            </a:r>
            <a:endParaRPr/>
          </a:p>
          <a:p>
            <a:pPr marL="342900" lvl="0" indent="-342900" algn="l" rtl="0">
              <a:spcBef>
                <a:spcPts val="544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/>
              <a:t>Discontinuities and thresholds</a:t>
            </a:r>
            <a:endParaRPr/>
          </a:p>
          <a:p>
            <a:pPr marL="342900" lvl="0" indent="-342900" algn="l" rtl="0">
              <a:spcBef>
                <a:spcPts val="544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/>
              <a:t>Multiple minima</a:t>
            </a:r>
            <a:endParaRPr/>
          </a:p>
          <a:p>
            <a:pPr marL="342900" lvl="0" indent="-342900" algn="l" rtl="0">
              <a:spcBef>
                <a:spcPts val="544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/>
              <a:t>Constraints</a:t>
            </a:r>
            <a:endParaRPr/>
          </a:p>
          <a:p>
            <a:pPr marL="742950" lvl="1" indent="-285750" algn="l" rtl="0">
              <a:spcBef>
                <a:spcPts val="476"/>
              </a:spcBef>
              <a:spcAft>
                <a:spcPts val="0"/>
              </a:spcAft>
              <a:buClr>
                <a:schemeClr val="dk2"/>
              </a:buClr>
              <a:buSzPct val="100000"/>
              <a:buChar char="–"/>
            </a:pPr>
            <a:r>
              <a:rPr lang="en-US"/>
              <a:t>Add bounds to parameters [boundary issues]</a:t>
            </a:r>
            <a:endParaRPr/>
          </a:p>
          <a:p>
            <a:pPr marL="742950" lvl="1" indent="-285750" algn="l" rtl="0">
              <a:spcBef>
                <a:spcPts val="476"/>
              </a:spcBef>
              <a:spcAft>
                <a:spcPts val="0"/>
              </a:spcAft>
              <a:buClr>
                <a:schemeClr val="dk2"/>
              </a:buClr>
              <a:buSzPct val="100000"/>
              <a:buChar char="–"/>
            </a:pPr>
            <a:r>
              <a:rPr lang="en-US"/>
              <a:t>Add penalties</a:t>
            </a:r>
            <a:endParaRPr/>
          </a:p>
          <a:p>
            <a:pPr marL="742950" lvl="1" indent="-285750" algn="l" rtl="0">
              <a:spcBef>
                <a:spcPts val="476"/>
              </a:spcBef>
              <a:spcAft>
                <a:spcPts val="0"/>
              </a:spcAft>
              <a:buClr>
                <a:schemeClr val="dk2"/>
              </a:buClr>
              <a:buSzPct val="100000"/>
              <a:buChar char="–"/>
            </a:pPr>
            <a:r>
              <a:rPr lang="en-US"/>
              <a:t>Use transformations for parameters to avoid constraints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2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Troubleshooting</a:t>
            </a:r>
            <a:endParaRPr/>
          </a:p>
        </p:txBody>
      </p:sp>
      <p:sp>
        <p:nvSpPr>
          <p:cNvPr id="453" name="Google Shape;453;p42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/>
              <a:t>Understand the model you’re fitting</a:t>
            </a:r>
            <a:endParaRPr/>
          </a:p>
          <a:p>
            <a:pPr marL="742950" lvl="1" indent="-285750" algn="l" rtl="0">
              <a:spcBef>
                <a:spcPts val="518"/>
              </a:spcBef>
              <a:spcAft>
                <a:spcPts val="0"/>
              </a:spcAft>
              <a:buClr>
                <a:schemeClr val="dk2"/>
              </a:buClr>
              <a:buSzPct val="100000"/>
              <a:buChar char="–"/>
            </a:pPr>
            <a:r>
              <a:rPr lang="en-US"/>
              <a:t>check starting conditions</a:t>
            </a:r>
            <a:endParaRPr/>
          </a:p>
          <a:p>
            <a:pPr marL="742950" lvl="1" indent="-285750" algn="l" rtl="0">
              <a:spcBef>
                <a:spcPts val="518"/>
              </a:spcBef>
              <a:spcAft>
                <a:spcPts val="0"/>
              </a:spcAft>
              <a:buClr>
                <a:schemeClr val="dk2"/>
              </a:buClr>
              <a:buSzPct val="100000"/>
              <a:buChar char="–"/>
            </a:pPr>
            <a:r>
              <a:rPr lang="en-US"/>
              <a:t>check convergence conditions</a:t>
            </a:r>
            <a:endParaRPr/>
          </a:p>
          <a:p>
            <a:pPr marL="742950" lvl="1" indent="-285750" algn="l" rtl="0">
              <a:spcBef>
                <a:spcPts val="518"/>
              </a:spcBef>
              <a:spcAft>
                <a:spcPts val="0"/>
              </a:spcAft>
              <a:buClr>
                <a:schemeClr val="dk2"/>
              </a:buClr>
              <a:buSzPct val="100000"/>
              <a:buChar char="–"/>
            </a:pPr>
            <a:r>
              <a:rPr lang="en-US"/>
              <a:t>adjust parscale/restart from previous best fit</a:t>
            </a:r>
            <a:endParaRPr/>
          </a:p>
          <a:p>
            <a:pPr marL="742950" lvl="1" indent="-285750" algn="l" rtl="0">
              <a:spcBef>
                <a:spcPts val="518"/>
              </a:spcBef>
              <a:spcAft>
                <a:spcPts val="0"/>
              </a:spcAft>
              <a:buClr>
                <a:schemeClr val="dk2"/>
              </a:buClr>
              <a:buSzPct val="100000"/>
              <a:buChar char="–"/>
            </a:pPr>
            <a:r>
              <a:rPr lang="en-US"/>
              <a:t>switch from constraints to transformed parameters</a:t>
            </a:r>
            <a:endParaRPr/>
          </a:p>
          <a:p>
            <a:pPr marL="742950" lvl="1" indent="-285750" algn="l" rtl="0">
              <a:spcBef>
                <a:spcPts val="518"/>
              </a:spcBef>
              <a:spcAft>
                <a:spcPts val="0"/>
              </a:spcAft>
              <a:buClr>
                <a:schemeClr val="dk2"/>
              </a:buClr>
              <a:buSzPct val="100000"/>
              <a:buChar char="–"/>
            </a:pPr>
            <a:r>
              <a:rPr lang="en-US"/>
              <a:t>adjust finite-difference tolerances (ndeps)</a:t>
            </a:r>
            <a:endParaRPr/>
          </a:p>
          <a:p>
            <a:pPr marL="342900" lvl="0" indent="-342900" algn="l" rtl="0">
              <a:spcBef>
                <a:spcPts val="592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/>
              <a:t>Results depend on starting conditions?</a:t>
            </a:r>
            <a:endParaRPr/>
          </a:p>
          <a:p>
            <a:pPr marL="742950" lvl="1" indent="-285750" algn="l" rtl="0">
              <a:spcBef>
                <a:spcPts val="518"/>
              </a:spcBef>
              <a:spcAft>
                <a:spcPts val="0"/>
              </a:spcAft>
              <a:buClr>
                <a:schemeClr val="dk2"/>
              </a:buClr>
              <a:buSzPct val="100000"/>
              <a:buChar char="–"/>
            </a:pPr>
            <a:r>
              <a:rPr lang="en-US"/>
              <a:t>check slice between answers/around answers: multiple minima or just convergence problems?</a:t>
            </a:r>
            <a:endParaRPr/>
          </a:p>
          <a:p>
            <a:pPr marL="342900" lvl="0" indent="-342900" algn="l" rtl="0">
              <a:spcBef>
                <a:spcPts val="592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/>
              <a:t>Convergence problems: try restarting from previous stopping point, examine profile likelihoods.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3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Automatic Differentiation</a:t>
            </a:r>
            <a:endParaRPr/>
          </a:p>
        </p:txBody>
      </p:sp>
      <p:sp>
        <p:nvSpPr>
          <p:cNvPr id="459" name="Google Shape;459;p43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Both symbolic &amp; numerical differentiation have problems: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–"/>
            </a:pPr>
            <a:r>
              <a:rPr lang="en-US"/>
              <a:t>errors calculating higher derivatives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–"/>
            </a:pPr>
            <a:r>
              <a:rPr lang="en-US"/>
              <a:t>slow to compute partial derivatives of a function with respect to many inputs.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Automatic differentiation solves all of these problems (but we need different software).</a:t>
            </a:r>
            <a:endParaRPr/>
          </a:p>
        </p:txBody>
      </p:sp>
      <p:pic>
        <p:nvPicPr>
          <p:cNvPr id="460" name="Google Shape;460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5637" y="5010001"/>
            <a:ext cx="3595397" cy="179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470232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When are numerical methods used?</a:t>
            </a:r>
            <a:endParaRPr/>
          </a:p>
        </p:txBody>
      </p:sp>
      <p:sp>
        <p:nvSpPr>
          <p:cNvPr id="163" name="Google Shape;163;p5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r>
              <a:rPr lang="en-US"/>
              <a:t>Main types of problems: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Differentiation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Integration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Interpolation / Extrapolation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Roots of equations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Solution of simultaneous equations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Nonlinear minimization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Matrix problems (nothing to do with Neo)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</p:txBody>
      </p:sp>
      <p:sp>
        <p:nvSpPr>
          <p:cNvPr id="164" name="Google Shape;164;p5"/>
          <p:cNvSpPr/>
          <p:nvPr/>
        </p:nvSpPr>
        <p:spPr>
          <a:xfrm rot="10800000">
            <a:off x="3621506" y="1708483"/>
            <a:ext cx="950494" cy="409074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5"/>
          <p:cNvSpPr/>
          <p:nvPr/>
        </p:nvSpPr>
        <p:spPr>
          <a:xfrm rot="10800000">
            <a:off x="4249153" y="3493133"/>
            <a:ext cx="950494" cy="409074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5"/>
          <p:cNvSpPr/>
          <p:nvPr/>
        </p:nvSpPr>
        <p:spPr>
          <a:xfrm rot="10800000">
            <a:off x="3437022" y="2297145"/>
            <a:ext cx="950494" cy="40907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ABF8E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5"/>
          <p:cNvSpPr/>
          <p:nvPr/>
        </p:nvSpPr>
        <p:spPr>
          <a:xfrm rot="10800000">
            <a:off x="5827296" y="2893829"/>
            <a:ext cx="950494" cy="40907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ABF8E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5"/>
          <p:cNvSpPr txBox="1"/>
          <p:nvPr/>
        </p:nvSpPr>
        <p:spPr>
          <a:xfrm>
            <a:off x="4724399" y="1708483"/>
            <a:ext cx="167640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Today</a:t>
            </a:r>
            <a:endParaRPr/>
          </a:p>
        </p:txBody>
      </p:sp>
      <p:sp>
        <p:nvSpPr>
          <p:cNvPr id="169" name="Google Shape;169;p5"/>
          <p:cNvSpPr txBox="1"/>
          <p:nvPr/>
        </p:nvSpPr>
        <p:spPr>
          <a:xfrm>
            <a:off x="5266822" y="3532876"/>
            <a:ext cx="167640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Today</a:t>
            </a:r>
            <a:endParaRPr/>
          </a:p>
        </p:txBody>
      </p:sp>
      <p:sp>
        <p:nvSpPr>
          <p:cNvPr id="170" name="Google Shape;170;p5"/>
          <p:cNvSpPr txBox="1"/>
          <p:nvPr/>
        </p:nvSpPr>
        <p:spPr>
          <a:xfrm>
            <a:off x="4598068" y="2307788"/>
            <a:ext cx="180273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Later this course</a:t>
            </a:r>
            <a:endParaRPr/>
          </a:p>
        </p:txBody>
      </p:sp>
      <p:sp>
        <p:nvSpPr>
          <p:cNvPr id="171" name="Google Shape;171;p5"/>
          <p:cNvSpPr txBox="1"/>
          <p:nvPr/>
        </p:nvSpPr>
        <p:spPr>
          <a:xfrm>
            <a:off x="6977314" y="2933571"/>
            <a:ext cx="180273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Later this course</a:t>
            </a:r>
            <a:endParaRPr/>
          </a:p>
        </p:txBody>
      </p:sp>
      <p:sp>
        <p:nvSpPr>
          <p:cNvPr id="172" name="Google Shape;172;p5"/>
          <p:cNvSpPr/>
          <p:nvPr/>
        </p:nvSpPr>
        <p:spPr>
          <a:xfrm rot="10800000">
            <a:off x="4921920" y="4678478"/>
            <a:ext cx="950494" cy="409074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5"/>
          <p:cNvSpPr txBox="1"/>
          <p:nvPr/>
        </p:nvSpPr>
        <p:spPr>
          <a:xfrm>
            <a:off x="5939589" y="4718221"/>
            <a:ext cx="167640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Today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Calculus</a:t>
            </a:r>
            <a:endParaRPr/>
          </a:p>
        </p:txBody>
      </p:sp>
      <p:sp>
        <p:nvSpPr>
          <p:cNvPr id="179" name="Google Shape;179;p6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Differentiation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–"/>
            </a:pPr>
            <a:r>
              <a:rPr lang="en-US"/>
              <a:t>How steep is the curve at point x?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Integration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–"/>
            </a:pPr>
            <a:r>
              <a:rPr lang="en-US"/>
              <a:t>How much area is under the</a:t>
            </a:r>
            <a:br>
              <a:rPr lang="en-US"/>
            </a:br>
            <a:r>
              <a:rPr lang="en-US"/>
              <a:t>curve between a and b?</a:t>
            </a:r>
            <a:endParaRPr/>
          </a:p>
        </p:txBody>
      </p:sp>
      <p:grpSp>
        <p:nvGrpSpPr>
          <p:cNvPr id="180" name="Google Shape;180;p6"/>
          <p:cNvGrpSpPr/>
          <p:nvPr/>
        </p:nvGrpSpPr>
        <p:grpSpPr>
          <a:xfrm>
            <a:off x="2278063" y="4191000"/>
            <a:ext cx="5975350" cy="2284413"/>
            <a:chOff x="1755" y="2560"/>
            <a:chExt cx="3764" cy="1439"/>
          </a:xfrm>
        </p:grpSpPr>
        <p:sp>
          <p:nvSpPr>
            <p:cNvPr id="181" name="Google Shape;181;p6"/>
            <p:cNvSpPr/>
            <p:nvPr/>
          </p:nvSpPr>
          <p:spPr>
            <a:xfrm>
              <a:off x="2658" y="3086"/>
              <a:ext cx="544" cy="627"/>
            </a:xfrm>
            <a:custGeom>
              <a:avLst/>
              <a:gdLst/>
              <a:ahLst/>
              <a:cxnLst/>
              <a:rect l="l" t="t" r="r" b="b"/>
              <a:pathLst>
                <a:path w="544" h="627" extrusionOk="0">
                  <a:moveTo>
                    <a:pt x="0" y="246"/>
                  </a:moveTo>
                  <a:lnTo>
                    <a:pt x="167" y="157"/>
                  </a:lnTo>
                  <a:lnTo>
                    <a:pt x="320" y="82"/>
                  </a:lnTo>
                  <a:lnTo>
                    <a:pt x="455" y="28"/>
                  </a:lnTo>
                  <a:lnTo>
                    <a:pt x="544" y="0"/>
                  </a:lnTo>
                  <a:lnTo>
                    <a:pt x="544" y="627"/>
                  </a:lnTo>
                  <a:lnTo>
                    <a:pt x="1" y="627"/>
                  </a:lnTo>
                  <a:lnTo>
                    <a:pt x="1" y="250"/>
                  </a:lnTo>
                </a:path>
              </a:pathLst>
            </a:custGeom>
            <a:solidFill>
              <a:srgbClr val="00CC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1987" y="2560"/>
              <a:ext cx="3334" cy="1153"/>
            </a:xfrm>
            <a:custGeom>
              <a:avLst/>
              <a:gdLst/>
              <a:ahLst/>
              <a:cxnLst/>
              <a:rect l="l" t="t" r="r" b="b"/>
              <a:pathLst>
                <a:path w="3334" h="1153" extrusionOk="0">
                  <a:moveTo>
                    <a:pt x="0" y="1149"/>
                  </a:moveTo>
                  <a:cubicBezTo>
                    <a:pt x="204" y="1047"/>
                    <a:pt x="963" y="573"/>
                    <a:pt x="1223" y="526"/>
                  </a:cubicBezTo>
                  <a:cubicBezTo>
                    <a:pt x="1483" y="479"/>
                    <a:pt x="1403" y="856"/>
                    <a:pt x="1563" y="865"/>
                  </a:cubicBezTo>
                  <a:cubicBezTo>
                    <a:pt x="1723" y="874"/>
                    <a:pt x="2026" y="714"/>
                    <a:pt x="2186" y="581"/>
                  </a:cubicBezTo>
                  <a:cubicBezTo>
                    <a:pt x="2346" y="448"/>
                    <a:pt x="2422" y="136"/>
                    <a:pt x="2525" y="68"/>
                  </a:cubicBezTo>
                  <a:cubicBezTo>
                    <a:pt x="2628" y="0"/>
                    <a:pt x="2705" y="39"/>
                    <a:pt x="2802" y="170"/>
                  </a:cubicBezTo>
                  <a:cubicBezTo>
                    <a:pt x="2899" y="301"/>
                    <a:pt x="3031" y="701"/>
                    <a:pt x="3107" y="854"/>
                  </a:cubicBezTo>
                  <a:cubicBezTo>
                    <a:pt x="3183" y="1007"/>
                    <a:pt x="3219" y="1038"/>
                    <a:pt x="3257" y="1088"/>
                  </a:cubicBezTo>
                  <a:cubicBezTo>
                    <a:pt x="3295" y="1138"/>
                    <a:pt x="3318" y="1140"/>
                    <a:pt x="3334" y="1153"/>
                  </a:cubicBezTo>
                </a:path>
              </a:pathLst>
            </a:cu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83" name="Google Shape;183;p6"/>
            <p:cNvCxnSpPr/>
            <p:nvPr/>
          </p:nvCxnSpPr>
          <p:spPr>
            <a:xfrm>
              <a:off x="1755" y="3715"/>
              <a:ext cx="3764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4" name="Google Shape;184;p6"/>
            <p:cNvSpPr txBox="1"/>
            <p:nvPr/>
          </p:nvSpPr>
          <p:spPr>
            <a:xfrm>
              <a:off x="2554" y="3749"/>
              <a:ext cx="205" cy="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Noto Sans Symbols"/>
                <a:buNone/>
              </a:pPr>
              <a:r>
                <a:rPr lang="en-US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</p:txBody>
        </p:sp>
        <p:sp>
          <p:nvSpPr>
            <p:cNvPr id="185" name="Google Shape;185;p6"/>
            <p:cNvSpPr txBox="1"/>
            <p:nvPr/>
          </p:nvSpPr>
          <p:spPr>
            <a:xfrm>
              <a:off x="3098" y="3749"/>
              <a:ext cx="205" cy="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Noto Sans Symbols"/>
                <a:buNone/>
              </a:pPr>
              <a:r>
                <a:rPr lang="en-US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/>
            </a:p>
          </p:txBody>
        </p:sp>
        <p:sp>
          <p:nvSpPr>
            <p:cNvPr id="186" name="Google Shape;186;p6"/>
            <p:cNvSpPr txBox="1"/>
            <p:nvPr/>
          </p:nvSpPr>
          <p:spPr>
            <a:xfrm>
              <a:off x="4177" y="3749"/>
              <a:ext cx="196" cy="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Noto Sans Symbols"/>
                <a:buNone/>
              </a:pPr>
              <a:r>
                <a:rPr lang="en-US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/>
            </a:p>
          </p:txBody>
        </p:sp>
        <p:cxnSp>
          <p:nvCxnSpPr>
            <p:cNvPr id="187" name="Google Shape;187;p6"/>
            <p:cNvCxnSpPr/>
            <p:nvPr/>
          </p:nvCxnSpPr>
          <p:spPr>
            <a:xfrm rot="10800000">
              <a:off x="4270" y="3065"/>
              <a:ext cx="0" cy="63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Taylor series approximation</a:t>
            </a:r>
            <a:endParaRPr/>
          </a:p>
        </p:txBody>
      </p:sp>
      <p:sp>
        <p:nvSpPr>
          <p:cNvPr id="193" name="Google Shape;193;p7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“single most useful, and used, application of calculus for an ecologist”  (Bolker 2009)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Approximates a complicated function near a point we care about using a simple function (e.g. 2</a:t>
            </a:r>
            <a:r>
              <a:rPr lang="en-US" baseline="30000"/>
              <a:t>nd</a:t>
            </a:r>
            <a:r>
              <a:rPr lang="en-US"/>
              <a:t> order polynomial)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Useful applications: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–"/>
            </a:pPr>
            <a:r>
              <a:rPr lang="en-US"/>
              <a:t>Shapes of goodness of fit surfaces.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–"/>
            </a:pPr>
            <a:r>
              <a:rPr lang="en-US"/>
              <a:t>Delta method for estimating variance.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Taylor series approximation</a:t>
            </a:r>
            <a:endParaRPr/>
          </a:p>
        </p:txBody>
      </p:sp>
      <p:sp>
        <p:nvSpPr>
          <p:cNvPr id="199" name="Google Shape;199;p8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</p:txBody>
      </p:sp>
      <p:pic>
        <p:nvPicPr>
          <p:cNvPr id="200" name="Google Shape;200;p8" descr="r/physicsmemes - (Taylor’s Version)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1536700"/>
            <a:ext cx="8128000" cy="37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"/>
          <p:cNvSpPr txBox="1"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Taylor series</a:t>
            </a:r>
            <a:endParaRPr/>
          </a:p>
        </p:txBody>
      </p:sp>
      <p:sp>
        <p:nvSpPr>
          <p:cNvPr id="206" name="Google Shape;206;p9"/>
          <p:cNvSpPr txBox="1">
            <a:spLocks noGrp="1"/>
          </p:cNvSpPr>
          <p:nvPr>
            <p:ph type="body" idx="1"/>
          </p:nvPr>
        </p:nvSpPr>
        <p:spPr>
          <a:xfrm>
            <a:off x="457200" y="1051870"/>
            <a:ext cx="8229600" cy="558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Mathematically: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 sz="1800"/>
              <a:t>where the derivatives are evaluated at the point </a:t>
            </a:r>
            <a:r>
              <a:rPr lang="en-US" sz="1800" i="1"/>
              <a:t>x</a:t>
            </a:r>
            <a:r>
              <a:rPr lang="en-US" sz="1800" i="1" baseline="-25000"/>
              <a:t>0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/>
              <a:t>The </a:t>
            </a:r>
            <a:r>
              <a:rPr lang="en-US" i="1"/>
              <a:t>approximation </a:t>
            </a:r>
            <a:r>
              <a:rPr lang="en-US"/>
              <a:t>means dropping terms past the 2</a:t>
            </a:r>
            <a:r>
              <a:rPr lang="en-US" baseline="30000"/>
              <a:t>nd</a:t>
            </a:r>
            <a:r>
              <a:rPr lang="en-US"/>
              <a:t> or 3</a:t>
            </a:r>
            <a:r>
              <a:rPr lang="en-US" baseline="30000"/>
              <a:t>rd</a:t>
            </a:r>
            <a:r>
              <a:rPr lang="en-US"/>
              <a:t>.</a:t>
            </a:r>
            <a:br>
              <a:rPr lang="en-US"/>
            </a:br>
            <a:r>
              <a:rPr lang="en-US" i="1"/>
              <a:t>(e.g. ‘second-order Taylor approximation’…)</a:t>
            </a:r>
            <a:endParaRPr/>
          </a:p>
        </p:txBody>
      </p:sp>
      <p:pic>
        <p:nvPicPr>
          <p:cNvPr id="207" name="Google Shape;20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714" y="1777999"/>
            <a:ext cx="8786146" cy="874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FAY_Custom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OAA Divider Slides">
  <a:themeElements>
    <a:clrScheme name="Custom 11">
      <a:dk1>
        <a:srgbClr val="000000"/>
      </a:dk1>
      <a:lt1>
        <a:srgbClr val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NOAA Title Options">
  <a:themeElements>
    <a:clrScheme name="Custom 11">
      <a:dk1>
        <a:srgbClr val="000000"/>
      </a:dk1>
      <a:lt1>
        <a:srgbClr val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1898</Words>
  <Application>Microsoft Macintosh PowerPoint</Application>
  <PresentationFormat>On-screen Show (4:3)</PresentationFormat>
  <Paragraphs>294</Paragraphs>
  <Slides>43</Slides>
  <Notes>43</Notes>
  <HiddenSlides>5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Arial</vt:lpstr>
      <vt:lpstr>Arial Narrow</vt:lpstr>
      <vt:lpstr>Calibri</vt:lpstr>
      <vt:lpstr>Noto Sans Symbols</vt:lpstr>
      <vt:lpstr>Tahoma</vt:lpstr>
      <vt:lpstr>GFAY_Custom</vt:lpstr>
      <vt:lpstr>NOAA Divider Slides</vt:lpstr>
      <vt:lpstr>NOAA Title Options</vt:lpstr>
      <vt:lpstr>Excel.Chart.8</vt:lpstr>
      <vt:lpstr>MAR 580: Advanced Population Modeling for Management of Living Marine Resources</vt:lpstr>
      <vt:lpstr>Outline</vt:lpstr>
      <vt:lpstr>What are numerical methods?</vt:lpstr>
      <vt:lpstr>What are numerical methods?</vt:lpstr>
      <vt:lpstr>When are numerical methods used?</vt:lpstr>
      <vt:lpstr>Calculus</vt:lpstr>
      <vt:lpstr>Taylor series approximation</vt:lpstr>
      <vt:lpstr>Taylor series approximation</vt:lpstr>
      <vt:lpstr>Taylor series</vt:lpstr>
      <vt:lpstr>Taylor series expansion</vt:lpstr>
      <vt:lpstr>Differentiation</vt:lpstr>
      <vt:lpstr>Symbolic vs Numerical Differentiation</vt:lpstr>
      <vt:lpstr>Symbolic differentiation in R</vt:lpstr>
      <vt:lpstr>Algorithmic differentiation in R</vt:lpstr>
      <vt:lpstr>Numeric differentiation</vt:lpstr>
      <vt:lpstr>Numeric differentiation</vt:lpstr>
      <vt:lpstr>Calculating Derivatives Numerically</vt:lpstr>
      <vt:lpstr>Calculating Derivatives Numerically</vt:lpstr>
      <vt:lpstr>Calculating Derivatives Numerically</vt:lpstr>
      <vt:lpstr>Root-finding</vt:lpstr>
      <vt:lpstr>Methods for root-finding</vt:lpstr>
      <vt:lpstr>Example</vt:lpstr>
      <vt:lpstr>Brent’s method</vt:lpstr>
      <vt:lpstr>Brent’s Method</vt:lpstr>
      <vt:lpstr>Newton’s Method (Newton-Raphson)</vt:lpstr>
      <vt:lpstr>Newton’s Method</vt:lpstr>
      <vt:lpstr>Multi-dimensional problems</vt:lpstr>
      <vt:lpstr>Multi-dimensional Newton-Raphson</vt:lpstr>
      <vt:lpstr>Multi-dimensional Newton-Raphson</vt:lpstr>
      <vt:lpstr>Optimization</vt:lpstr>
      <vt:lpstr>Minimizing a function</vt:lpstr>
      <vt:lpstr>Minimizing a function</vt:lpstr>
      <vt:lpstr>Analytic Approaches</vt:lpstr>
      <vt:lpstr>Analytic Approaches</vt:lpstr>
      <vt:lpstr>Numerical approaches</vt:lpstr>
      <vt:lpstr>Newton’s Method (single variable version)</vt:lpstr>
      <vt:lpstr>Minimize: 2+(x-2)^4-x^2</vt:lpstr>
      <vt:lpstr>Multidimensional methods</vt:lpstr>
      <vt:lpstr>Calculating variance of estimates</vt:lpstr>
      <vt:lpstr>Delta method</vt:lpstr>
      <vt:lpstr>Fitting challenges</vt:lpstr>
      <vt:lpstr>Troubleshooting</vt:lpstr>
      <vt:lpstr>Automatic Differentiation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Gavin Fay</dc:creator>
  <cp:lastModifiedBy>Gavin Fay</cp:lastModifiedBy>
  <cp:revision>2</cp:revision>
  <dcterms:created xsi:type="dcterms:W3CDTF">2014-06-04T00:44:42Z</dcterms:created>
  <dcterms:modified xsi:type="dcterms:W3CDTF">2025-09-04T16:29:53Z</dcterms:modified>
</cp:coreProperties>
</file>